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0058400" cy="7772400"/>
  <p:notesSz cx="10058400" cy="77724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2016" y="333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1">
                <a:solidFill>
                  <a:srgbClr val="EE112C"/>
                </a:solidFill>
                <a:latin typeface="Georgia" panose="02040502050405020303"/>
                <a:cs typeface="Georgia" panose="02040502050405020303"/>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1">
                <a:solidFill>
                  <a:srgbClr val="EE112C"/>
                </a:solidFill>
                <a:latin typeface="Georgia" panose="02040502050405020303"/>
                <a:cs typeface="Georgia" panose="02040502050405020303"/>
              </a:defRPr>
            </a:lvl1pPr>
          </a:lstStyle>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1">
                <a:solidFill>
                  <a:srgbClr val="EE112C"/>
                </a:solidFill>
                <a:latin typeface="Georgia" panose="02040502050405020303"/>
                <a:cs typeface="Georgia" panose="02040502050405020303"/>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jpe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49852" y="6571145"/>
            <a:ext cx="657217" cy="657225"/>
          </a:xfrm>
          <a:prstGeom prst="rect">
            <a:avLst/>
          </a:prstGeom>
          <a:blipFill>
            <a:blip r:embed="rId6" cstate="print"/>
            <a:stretch>
              <a:fillRect/>
            </a:stretch>
          </a:blipFill>
        </p:spPr>
        <p:txBody>
          <a:bodyPr wrap="square" lIns="0" tIns="0" rIns="0" bIns="0" rtlCol="0"/>
          <a:lstStyle/>
          <a:p/>
        </p:txBody>
      </p:sp>
      <p:sp>
        <p:nvSpPr>
          <p:cNvPr id="17" name="bk object 17"/>
          <p:cNvSpPr/>
          <p:nvPr/>
        </p:nvSpPr>
        <p:spPr>
          <a:xfrm>
            <a:off x="3305175" y="0"/>
            <a:ext cx="3384550" cy="6285230"/>
          </a:xfrm>
          <a:custGeom>
            <a:avLst/>
            <a:gdLst/>
            <a:ahLst/>
            <a:cxnLst/>
            <a:rect l="l" t="t" r="r" b="b"/>
            <a:pathLst>
              <a:path w="3384550" h="6285230">
                <a:moveTo>
                  <a:pt x="0" y="6285230"/>
                </a:moveTo>
                <a:lnTo>
                  <a:pt x="3384550" y="6285230"/>
                </a:lnTo>
                <a:lnTo>
                  <a:pt x="3384550" y="0"/>
                </a:lnTo>
                <a:lnTo>
                  <a:pt x="0" y="0"/>
                </a:lnTo>
                <a:lnTo>
                  <a:pt x="0" y="6285230"/>
                </a:lnTo>
                <a:close/>
              </a:path>
            </a:pathLst>
          </a:custGeom>
          <a:solidFill>
            <a:srgbClr val="F4E8D6"/>
          </a:solidFill>
        </p:spPr>
        <p:txBody>
          <a:bodyPr wrap="square" lIns="0" tIns="0" rIns="0" bIns="0" rtlCol="0"/>
          <a:lstStyle/>
          <a:p/>
        </p:txBody>
      </p:sp>
      <p:sp>
        <p:nvSpPr>
          <p:cNvPr id="2" name="Holder 2"/>
          <p:cNvSpPr>
            <a:spLocks noGrp="1"/>
          </p:cNvSpPr>
          <p:nvPr>
            <p:ph type="title"/>
          </p:nvPr>
        </p:nvSpPr>
        <p:spPr>
          <a:xfrm>
            <a:off x="3793794" y="42265"/>
            <a:ext cx="2321560" cy="360680"/>
          </a:xfrm>
          <a:prstGeom prst="rect">
            <a:avLst/>
          </a:prstGeom>
        </p:spPr>
        <p:txBody>
          <a:bodyPr wrap="square" lIns="0" tIns="0" rIns="0" bIns="0">
            <a:spAutoFit/>
          </a:bodyPr>
          <a:lstStyle>
            <a:lvl1pPr>
              <a:defRPr sz="2200" b="0" i="1">
                <a:solidFill>
                  <a:srgbClr val="EE112C"/>
                </a:solidFill>
                <a:latin typeface="Georgia" panose="02040502050405020303"/>
                <a:cs typeface="Georgia" panose="02040502050405020303"/>
              </a:defRPr>
            </a:lvl1pPr>
          </a:lstStyle>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hyperlink" Target="mailto:mi.buithitra@hcmuaf.edu.vn" TargetMode="External"/><Relationship Id="rId7" Type="http://schemas.openxmlformats.org/officeDocument/2006/relationships/image" Target="../media/image7.jpeg"/><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hyperlink" Target="mailto:kcnty@hcmuaf.edu.vn" TargetMode="External"/><Relationship Id="rId14" Type="http://schemas.openxmlformats.org/officeDocument/2006/relationships/slideLayout" Target="../slideLayouts/slideLayout2.xml"/><Relationship Id="rId13" Type="http://schemas.openxmlformats.org/officeDocument/2006/relationships/image" Target="../media/image12.png"/><Relationship Id="rId12" Type="http://schemas.openxmlformats.org/officeDocument/2006/relationships/image" Target="../media/image11.png"/><Relationship Id="rId11" Type="http://schemas.openxmlformats.org/officeDocument/2006/relationships/image" Target="../media/image10.png"/><Relationship Id="rId10" Type="http://schemas.openxmlformats.org/officeDocument/2006/relationships/image" Target="../media/image9.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282950" y="6306820"/>
          <a:ext cx="120014" cy="1236344"/>
        </p:xfrm>
        <a:graphic>
          <a:graphicData uri="http://schemas.openxmlformats.org/drawingml/2006/table">
            <a:tbl>
              <a:tblPr firstRow="1" bandRow="1">
                <a:tableStyleId>{2D5ABB26-0587-4C30-8999-92F81FD0307C}</a:tableStyleId>
              </a:tblPr>
              <a:tblGrid>
                <a:gridCol w="120014"/>
              </a:tblGrid>
              <a:tr h="247015">
                <a:tc>
                  <a:txBody>
                    <a:bodyPr/>
                    <a:lstStyle/>
                    <a:p>
                      <a:pPr>
                        <a:lnSpc>
                          <a:spcPct val="100000"/>
                        </a:lnSpc>
                      </a:pPr>
                      <a:endParaRPr sz="1000">
                        <a:latin typeface="Times New Roman" panose="02020603050405020304"/>
                        <a:cs typeface="Times New Roman" panose="02020603050405020304"/>
                      </a:endParaRPr>
                    </a:p>
                  </a:txBody>
                  <a:tcPr marL="0" marR="0" marT="0" marB="0">
                    <a:lnT w="12700">
                      <a:solidFill>
                        <a:srgbClr val="FFFFFD"/>
                      </a:solidFill>
                      <a:prstDash val="solid"/>
                    </a:lnT>
                    <a:lnB w="12700">
                      <a:solidFill>
                        <a:srgbClr val="FFFFFD"/>
                      </a:solidFill>
                      <a:prstDash val="solid"/>
                    </a:lnB>
                    <a:solidFill>
                      <a:srgbClr val="736149"/>
                    </a:solidFill>
                  </a:tcPr>
                </a:tc>
              </a:tr>
              <a:tr h="247650">
                <a:tc>
                  <a:txBody>
                    <a:bodyPr/>
                    <a:lstStyle/>
                    <a:p>
                      <a:pPr>
                        <a:lnSpc>
                          <a:spcPct val="100000"/>
                        </a:lnSpc>
                      </a:pPr>
                      <a:endParaRPr sz="1000">
                        <a:latin typeface="Times New Roman" panose="02020603050405020304"/>
                        <a:cs typeface="Times New Roman" panose="02020603050405020304"/>
                      </a:endParaRPr>
                    </a:p>
                  </a:txBody>
                  <a:tcPr marL="0" marR="0" marT="0" marB="0">
                    <a:lnT w="12700">
                      <a:solidFill>
                        <a:srgbClr val="FFFFFD"/>
                      </a:solidFill>
                      <a:prstDash val="solid"/>
                    </a:lnT>
                    <a:lnB w="12700">
                      <a:solidFill>
                        <a:srgbClr val="FFFFFD"/>
                      </a:solidFill>
                      <a:prstDash val="solid"/>
                    </a:lnB>
                    <a:solidFill>
                      <a:srgbClr val="BD783A"/>
                    </a:solidFill>
                  </a:tcPr>
                </a:tc>
              </a:tr>
              <a:tr h="247650">
                <a:tc>
                  <a:txBody>
                    <a:bodyPr/>
                    <a:lstStyle/>
                    <a:p>
                      <a:pPr>
                        <a:lnSpc>
                          <a:spcPct val="100000"/>
                        </a:lnSpc>
                      </a:pPr>
                      <a:endParaRPr sz="1000">
                        <a:latin typeface="Times New Roman" panose="02020603050405020304"/>
                        <a:cs typeface="Times New Roman" panose="02020603050405020304"/>
                      </a:endParaRPr>
                    </a:p>
                  </a:txBody>
                  <a:tcPr marL="0" marR="0" marT="0" marB="0">
                    <a:lnT w="12700">
                      <a:solidFill>
                        <a:srgbClr val="FFFFFD"/>
                      </a:solidFill>
                      <a:prstDash val="solid"/>
                    </a:lnT>
                    <a:lnB w="12700">
                      <a:solidFill>
                        <a:srgbClr val="FFFFFD"/>
                      </a:solidFill>
                      <a:prstDash val="solid"/>
                    </a:lnB>
                    <a:solidFill>
                      <a:srgbClr val="E4DECE"/>
                    </a:solidFill>
                  </a:tcPr>
                </a:tc>
              </a:tr>
              <a:tr h="247650">
                <a:tc>
                  <a:txBody>
                    <a:bodyPr/>
                    <a:lstStyle/>
                    <a:p>
                      <a:pPr>
                        <a:lnSpc>
                          <a:spcPct val="100000"/>
                        </a:lnSpc>
                      </a:pPr>
                      <a:endParaRPr sz="1000">
                        <a:latin typeface="Times New Roman" panose="02020603050405020304"/>
                        <a:cs typeface="Times New Roman" panose="02020603050405020304"/>
                      </a:endParaRPr>
                    </a:p>
                  </a:txBody>
                  <a:tcPr marL="0" marR="0" marT="0" marB="0">
                    <a:lnT w="12700">
                      <a:solidFill>
                        <a:srgbClr val="FFFFFD"/>
                      </a:solidFill>
                      <a:prstDash val="solid"/>
                    </a:lnT>
                    <a:lnB w="12700">
                      <a:solidFill>
                        <a:srgbClr val="FFFFFD"/>
                      </a:solidFill>
                      <a:prstDash val="solid"/>
                    </a:lnB>
                    <a:solidFill>
                      <a:srgbClr val="AA963A"/>
                    </a:solidFill>
                  </a:tcPr>
                </a:tc>
              </a:tr>
              <a:tr h="246379">
                <a:tc>
                  <a:txBody>
                    <a:bodyPr/>
                    <a:lstStyle/>
                    <a:p>
                      <a:pPr>
                        <a:lnSpc>
                          <a:spcPct val="100000"/>
                        </a:lnSpc>
                      </a:pPr>
                      <a:endParaRPr sz="1000">
                        <a:latin typeface="Times New Roman" panose="02020603050405020304"/>
                        <a:cs typeface="Times New Roman" panose="02020603050405020304"/>
                      </a:endParaRPr>
                    </a:p>
                  </a:txBody>
                  <a:tcPr marL="0" marR="0" marT="0" marB="0">
                    <a:lnT w="12700">
                      <a:solidFill>
                        <a:srgbClr val="FFFFFD"/>
                      </a:solidFill>
                      <a:prstDash val="solid"/>
                    </a:lnT>
                    <a:solidFill>
                      <a:srgbClr val="A39381"/>
                    </a:solidFill>
                  </a:tcPr>
                </a:tc>
              </a:tr>
            </a:tbl>
          </a:graphicData>
        </a:graphic>
      </p:graphicFrame>
      <p:sp>
        <p:nvSpPr>
          <p:cNvPr id="3" name="object 3"/>
          <p:cNvSpPr/>
          <p:nvPr/>
        </p:nvSpPr>
        <p:spPr>
          <a:xfrm>
            <a:off x="3469398" y="6476244"/>
            <a:ext cx="3223247" cy="1126229"/>
          </a:xfrm>
          <a:prstGeom prst="rect">
            <a:avLst/>
          </a:prstGeom>
          <a:blipFill>
            <a:blip r:embed="rId1" cstate="print"/>
            <a:stretch>
              <a:fillRect/>
            </a:stretch>
          </a:blipFill>
        </p:spPr>
        <p:txBody>
          <a:bodyPr wrap="square" lIns="0" tIns="0" rIns="0" bIns="0" rtlCol="0"/>
          <a:lstStyle/>
          <a:p/>
        </p:txBody>
      </p:sp>
      <p:sp>
        <p:nvSpPr>
          <p:cNvPr id="4" name="object 4"/>
          <p:cNvSpPr txBox="1"/>
          <p:nvPr/>
        </p:nvSpPr>
        <p:spPr>
          <a:xfrm>
            <a:off x="3492500" y="6348984"/>
            <a:ext cx="3118485" cy="1372171"/>
          </a:xfrm>
          <a:prstGeom prst="rect">
            <a:avLst/>
          </a:prstGeom>
        </p:spPr>
        <p:txBody>
          <a:bodyPr vert="horz" wrap="square" lIns="0" tIns="12700" rIns="0" bIns="0" rtlCol="0">
            <a:spAutoFit/>
          </a:bodyPr>
          <a:lstStyle/>
          <a:p>
            <a:pPr marL="12700" marR="5080">
              <a:lnSpc>
                <a:spcPct val="125000"/>
              </a:lnSpc>
              <a:spcBef>
                <a:spcPts val="100"/>
              </a:spcBef>
            </a:pPr>
            <a:r>
              <a:rPr lang="vi-VN" sz="800" b="1" spc="-5" smtClean="0">
                <a:solidFill>
                  <a:srgbClr val="3004BB"/>
                </a:solidFill>
                <a:latin typeface="Times New Roman" panose="02020603050405020304"/>
                <a:cs typeface="Times New Roman" panose="02020603050405020304"/>
              </a:rPr>
              <a:t>NONG </a:t>
            </a:r>
            <a:r>
              <a:rPr lang="vi-VN" sz="800" b="1" smtClean="0">
                <a:solidFill>
                  <a:srgbClr val="3004BB"/>
                </a:solidFill>
                <a:latin typeface="Times New Roman" panose="02020603050405020304"/>
                <a:cs typeface="Times New Roman" panose="02020603050405020304"/>
              </a:rPr>
              <a:t>LAM </a:t>
            </a:r>
            <a:r>
              <a:rPr lang="vi-VN" sz="800" b="1" spc="-5" smtClean="0">
                <a:solidFill>
                  <a:srgbClr val="3004BB"/>
                </a:solidFill>
                <a:latin typeface="Times New Roman" panose="02020603050405020304"/>
                <a:cs typeface="Times New Roman" panose="02020603050405020304"/>
              </a:rPr>
              <a:t>UNIVERSITY </a:t>
            </a:r>
            <a:r>
              <a:rPr lang="vi-VN" sz="800" b="1" smtClean="0">
                <a:solidFill>
                  <a:srgbClr val="3004BB"/>
                </a:solidFill>
                <a:latin typeface="Times New Roman" panose="02020603050405020304"/>
                <a:cs typeface="Times New Roman" panose="02020603050405020304"/>
              </a:rPr>
              <a:t>- HO </a:t>
            </a:r>
            <a:r>
              <a:rPr lang="vi-VN" sz="800" b="1" spc="-5" smtClean="0">
                <a:solidFill>
                  <a:srgbClr val="3004BB"/>
                </a:solidFill>
                <a:latin typeface="Times New Roman" panose="02020603050405020304"/>
                <a:cs typeface="Times New Roman" panose="02020603050405020304"/>
              </a:rPr>
              <a:t>CHI </a:t>
            </a:r>
            <a:r>
              <a:rPr lang="vi-VN" sz="800" b="1" smtClean="0">
                <a:solidFill>
                  <a:srgbClr val="3004BB"/>
                </a:solidFill>
                <a:latin typeface="Times New Roman" panose="02020603050405020304"/>
                <a:cs typeface="Times New Roman" panose="02020603050405020304"/>
              </a:rPr>
              <a:t>MINH</a:t>
            </a:r>
            <a:r>
              <a:rPr lang="vi-VN" sz="800" b="1" spc="10" smtClean="0">
                <a:solidFill>
                  <a:srgbClr val="3004BB"/>
                </a:solidFill>
                <a:latin typeface="Times New Roman" panose="02020603050405020304"/>
                <a:cs typeface="Times New Roman" panose="02020603050405020304"/>
              </a:rPr>
              <a:t> </a:t>
            </a:r>
            <a:r>
              <a:rPr lang="vi-VN" sz="800" b="1" spc="-5" smtClean="0">
                <a:solidFill>
                  <a:srgbClr val="3004BB"/>
                </a:solidFill>
                <a:latin typeface="Times New Roman" panose="02020603050405020304"/>
                <a:cs typeface="Times New Roman" panose="02020603050405020304"/>
              </a:rPr>
              <a:t>CITY</a:t>
            </a:r>
            <a:endParaRPr lang="vi-VN" sz="800" smtClean="0">
              <a:latin typeface="Times New Roman" panose="02020603050405020304"/>
              <a:cs typeface="Times New Roman" panose="02020603050405020304"/>
            </a:endParaRPr>
          </a:p>
          <a:p>
            <a:pPr marL="12700" marR="5080">
              <a:lnSpc>
                <a:spcPct val="125000"/>
              </a:lnSpc>
              <a:spcBef>
                <a:spcPts val="100"/>
              </a:spcBef>
            </a:pPr>
            <a:r>
              <a:rPr sz="800" b="1" smtClean="0">
                <a:solidFill>
                  <a:srgbClr val="3004BB"/>
                </a:solidFill>
                <a:latin typeface="Times New Roman" panose="02020603050405020304"/>
                <a:cs typeface="Times New Roman" panose="02020603050405020304"/>
              </a:rPr>
              <a:t>FACULTY </a:t>
            </a:r>
            <a:r>
              <a:rPr sz="800" b="1" dirty="0">
                <a:solidFill>
                  <a:srgbClr val="3004BB"/>
                </a:solidFill>
                <a:latin typeface="Times New Roman" panose="02020603050405020304"/>
                <a:cs typeface="Times New Roman" panose="02020603050405020304"/>
              </a:rPr>
              <a:t>OF </a:t>
            </a:r>
            <a:r>
              <a:rPr sz="800" b="1" spc="-5" dirty="0">
                <a:solidFill>
                  <a:srgbClr val="3004BB"/>
                </a:solidFill>
                <a:latin typeface="Times New Roman" panose="02020603050405020304"/>
                <a:cs typeface="Times New Roman" panose="02020603050405020304"/>
              </a:rPr>
              <a:t>ANIMAL SCIENCE AND VETERINARY </a:t>
            </a:r>
            <a:r>
              <a:rPr sz="800" b="1">
                <a:solidFill>
                  <a:srgbClr val="3004BB"/>
                </a:solidFill>
                <a:latin typeface="Times New Roman" panose="02020603050405020304"/>
                <a:cs typeface="Times New Roman" panose="02020603050405020304"/>
              </a:rPr>
              <a:t>MEDICINE  </a:t>
            </a:r>
            <a:r>
              <a:rPr sz="1000" spc="-10" smtClean="0">
                <a:solidFill>
                  <a:srgbClr val="3004BB"/>
                </a:solidFill>
                <a:latin typeface="Times New Roman" panose="02020603050405020304"/>
                <a:cs typeface="Times New Roman" panose="02020603050405020304"/>
              </a:rPr>
              <a:t>Room </a:t>
            </a:r>
            <a:r>
              <a:rPr sz="1000" spc="-10" dirty="0">
                <a:solidFill>
                  <a:srgbClr val="3004BB"/>
                </a:solidFill>
                <a:latin typeface="Times New Roman" panose="02020603050405020304"/>
                <a:cs typeface="Times New Roman" panose="02020603050405020304"/>
              </a:rPr>
              <a:t>216, </a:t>
            </a:r>
            <a:r>
              <a:rPr sz="1000" spc="-15" dirty="0">
                <a:solidFill>
                  <a:srgbClr val="3004BB"/>
                </a:solidFill>
                <a:latin typeface="Times New Roman" panose="02020603050405020304"/>
                <a:cs typeface="Times New Roman" panose="02020603050405020304"/>
              </a:rPr>
              <a:t>Phuong </a:t>
            </a:r>
            <a:r>
              <a:rPr sz="1000" spc="-10" dirty="0">
                <a:solidFill>
                  <a:srgbClr val="3004BB"/>
                </a:solidFill>
                <a:latin typeface="Times New Roman" panose="02020603050405020304"/>
                <a:cs typeface="Times New Roman" panose="02020603050405020304"/>
              </a:rPr>
              <a:t>Vy </a:t>
            </a:r>
            <a:r>
              <a:rPr sz="1000" spc="-15" dirty="0">
                <a:solidFill>
                  <a:srgbClr val="3004BB"/>
                </a:solidFill>
                <a:latin typeface="Times New Roman" panose="02020603050405020304"/>
                <a:cs typeface="Times New Roman" panose="02020603050405020304"/>
              </a:rPr>
              <a:t>Building </a:t>
            </a:r>
            <a:r>
              <a:rPr sz="1000" spc="-5" dirty="0">
                <a:solidFill>
                  <a:srgbClr val="3004BB"/>
                </a:solidFill>
                <a:latin typeface="Times New Roman" panose="02020603050405020304"/>
                <a:cs typeface="Times New Roman" panose="02020603050405020304"/>
              </a:rPr>
              <a:t>– </a:t>
            </a:r>
            <a:r>
              <a:rPr sz="1000" spc="-10" dirty="0">
                <a:solidFill>
                  <a:srgbClr val="3004BB"/>
                </a:solidFill>
                <a:latin typeface="Times New Roman" panose="02020603050405020304"/>
                <a:cs typeface="Times New Roman" panose="02020603050405020304"/>
              </a:rPr>
              <a:t>Nong Lam </a:t>
            </a:r>
            <a:r>
              <a:rPr sz="1000" spc="-15" dirty="0">
                <a:solidFill>
                  <a:srgbClr val="3004BB"/>
                </a:solidFill>
                <a:latin typeface="Times New Roman" panose="02020603050405020304"/>
                <a:cs typeface="Times New Roman" panose="02020603050405020304"/>
              </a:rPr>
              <a:t>University  </a:t>
            </a:r>
            <a:r>
              <a:rPr sz="1000" spc="-5" dirty="0">
                <a:solidFill>
                  <a:srgbClr val="3004BB"/>
                </a:solidFill>
                <a:latin typeface="Times New Roman" panose="02020603050405020304"/>
                <a:cs typeface="Times New Roman" panose="02020603050405020304"/>
              </a:rPr>
              <a:t>Linh </a:t>
            </a:r>
            <a:r>
              <a:rPr sz="1000" dirty="0">
                <a:solidFill>
                  <a:srgbClr val="3004BB"/>
                </a:solidFill>
                <a:latin typeface="Times New Roman" panose="02020603050405020304"/>
                <a:cs typeface="Times New Roman" panose="02020603050405020304"/>
              </a:rPr>
              <a:t>Trung Ward, </a:t>
            </a:r>
            <a:r>
              <a:rPr sz="1000" spc="-5" dirty="0">
                <a:solidFill>
                  <a:srgbClr val="3004BB"/>
                </a:solidFill>
                <a:latin typeface="Times New Roman" panose="02020603050405020304"/>
                <a:cs typeface="Times New Roman" panose="02020603050405020304"/>
              </a:rPr>
              <a:t>Thu </a:t>
            </a:r>
            <a:r>
              <a:rPr sz="1000" spc="-10" dirty="0">
                <a:solidFill>
                  <a:srgbClr val="3004BB"/>
                </a:solidFill>
                <a:latin typeface="Times New Roman" panose="02020603050405020304"/>
                <a:cs typeface="Times New Roman" panose="02020603050405020304"/>
              </a:rPr>
              <a:t>Duc </a:t>
            </a:r>
            <a:r>
              <a:rPr sz="1000" spc="-5" dirty="0">
                <a:solidFill>
                  <a:srgbClr val="3004BB"/>
                </a:solidFill>
                <a:latin typeface="Times New Roman" panose="02020603050405020304"/>
                <a:cs typeface="Times New Roman" panose="02020603050405020304"/>
              </a:rPr>
              <a:t>District, Ho Chi </a:t>
            </a:r>
            <a:r>
              <a:rPr sz="1000" spc="-10" dirty="0">
                <a:solidFill>
                  <a:srgbClr val="3004BB"/>
                </a:solidFill>
                <a:latin typeface="Times New Roman" panose="02020603050405020304"/>
                <a:cs typeface="Times New Roman" panose="02020603050405020304"/>
              </a:rPr>
              <a:t>Minh </a:t>
            </a:r>
            <a:r>
              <a:rPr sz="1000" spc="-5" dirty="0">
                <a:solidFill>
                  <a:srgbClr val="3004BB"/>
                </a:solidFill>
                <a:latin typeface="Times New Roman" panose="02020603050405020304"/>
                <a:cs typeface="Times New Roman" panose="02020603050405020304"/>
              </a:rPr>
              <a:t>City,  </a:t>
            </a:r>
            <a:r>
              <a:rPr sz="1000" spc="-10" dirty="0">
                <a:solidFill>
                  <a:srgbClr val="3004BB"/>
                </a:solidFill>
                <a:latin typeface="Times New Roman" panose="02020603050405020304"/>
                <a:cs typeface="Times New Roman" panose="02020603050405020304"/>
              </a:rPr>
              <a:t>Vietnam</a:t>
            </a:r>
            <a:endParaRPr sz="1000">
              <a:latin typeface="Times New Roman" panose="02020603050405020304"/>
              <a:cs typeface="Times New Roman" panose="02020603050405020304"/>
            </a:endParaRPr>
          </a:p>
          <a:p>
            <a:pPr marL="24765" algn="just">
              <a:lnSpc>
                <a:spcPts val="1100"/>
              </a:lnSpc>
            </a:pPr>
            <a:r>
              <a:rPr sz="1000" dirty="0">
                <a:solidFill>
                  <a:srgbClr val="3004BB"/>
                </a:solidFill>
                <a:latin typeface="Times New Roman" panose="02020603050405020304"/>
                <a:cs typeface="Times New Roman" panose="02020603050405020304"/>
              </a:rPr>
              <a:t>Tel: </a:t>
            </a:r>
            <a:r>
              <a:rPr sz="1000" spc="-5" dirty="0">
                <a:solidFill>
                  <a:srgbClr val="3004BB"/>
                </a:solidFill>
                <a:latin typeface="Times New Roman" panose="02020603050405020304"/>
                <a:cs typeface="Times New Roman" panose="02020603050405020304"/>
              </a:rPr>
              <a:t>(+84) 028 3896</a:t>
            </a:r>
            <a:r>
              <a:rPr sz="1000" spc="-15" dirty="0">
                <a:solidFill>
                  <a:srgbClr val="3004BB"/>
                </a:solidFill>
                <a:latin typeface="Times New Roman" panose="02020603050405020304"/>
                <a:cs typeface="Times New Roman" panose="02020603050405020304"/>
              </a:rPr>
              <a:t> </a:t>
            </a:r>
            <a:r>
              <a:rPr sz="1000" spc="-5" dirty="0">
                <a:solidFill>
                  <a:srgbClr val="3004BB"/>
                </a:solidFill>
                <a:latin typeface="Times New Roman" panose="02020603050405020304"/>
                <a:cs typeface="Times New Roman" panose="02020603050405020304"/>
              </a:rPr>
              <a:t>1711</a:t>
            </a:r>
            <a:endParaRPr sz="1000">
              <a:latin typeface="Times New Roman" panose="02020603050405020304"/>
              <a:cs typeface="Times New Roman" panose="02020603050405020304"/>
            </a:endParaRPr>
          </a:p>
          <a:p>
            <a:pPr marL="24765" algn="just">
              <a:lnSpc>
                <a:spcPts val="1200"/>
              </a:lnSpc>
            </a:pPr>
            <a:r>
              <a:rPr sz="1000" spc="-5" dirty="0">
                <a:solidFill>
                  <a:srgbClr val="3004BB"/>
                </a:solidFill>
                <a:latin typeface="Times New Roman" panose="02020603050405020304"/>
                <a:cs typeface="Times New Roman" panose="02020603050405020304"/>
              </a:rPr>
              <a:t>Email:</a:t>
            </a:r>
            <a:r>
              <a:rPr sz="1000" spc="-10" dirty="0">
                <a:solidFill>
                  <a:srgbClr val="3004BB"/>
                </a:solidFill>
                <a:latin typeface="Times New Roman" panose="02020603050405020304"/>
                <a:cs typeface="Times New Roman" panose="02020603050405020304"/>
              </a:rPr>
              <a:t> </a:t>
            </a:r>
            <a:r>
              <a:rPr sz="1000" spc="-5" dirty="0">
                <a:solidFill>
                  <a:srgbClr val="3004BB"/>
                </a:solidFill>
                <a:latin typeface="Times New Roman" panose="02020603050405020304"/>
                <a:cs typeface="Times New Roman" panose="02020603050405020304"/>
                <a:hlinkClick r:id="rId2"/>
              </a:rPr>
              <a:t>kcnty@hcmuaf.edu.vn</a:t>
            </a:r>
            <a:endParaRPr sz="1000">
              <a:latin typeface="Times New Roman" panose="02020603050405020304"/>
              <a:cs typeface="Times New Roman" panose="02020603050405020304"/>
            </a:endParaRPr>
          </a:p>
          <a:p>
            <a:pPr marL="24765" algn="just">
              <a:lnSpc>
                <a:spcPct val="100000"/>
              </a:lnSpc>
              <a:spcBef>
                <a:spcPts val="85"/>
              </a:spcBef>
            </a:pPr>
            <a:r>
              <a:rPr sz="1000" spc="-5" dirty="0">
                <a:solidFill>
                  <a:srgbClr val="3004BB"/>
                </a:solidFill>
                <a:latin typeface="Times New Roman" panose="02020603050405020304"/>
                <a:cs typeface="Times New Roman" panose="02020603050405020304"/>
              </a:rPr>
              <a:t>Website:</a:t>
            </a:r>
            <a:r>
              <a:rPr sz="1000" dirty="0">
                <a:solidFill>
                  <a:srgbClr val="3004BB"/>
                </a:solidFill>
                <a:latin typeface="Times New Roman" panose="02020603050405020304"/>
                <a:cs typeface="Times New Roman" panose="02020603050405020304"/>
              </a:rPr>
              <a:t> </a:t>
            </a:r>
            <a:r>
              <a:rPr sz="1000" spc="-10" dirty="0">
                <a:solidFill>
                  <a:srgbClr val="3004BB"/>
                </a:solidFill>
                <a:latin typeface="Times New Roman" panose="02020603050405020304"/>
                <a:cs typeface="Times New Roman" panose="02020603050405020304"/>
              </a:rPr>
              <a:t>https://vet.nlu.edu.vn/</a:t>
            </a:r>
            <a:endParaRPr sz="1000">
              <a:latin typeface="Times New Roman" panose="02020603050405020304"/>
              <a:cs typeface="Times New Roman" panose="02020603050405020304"/>
            </a:endParaRPr>
          </a:p>
        </p:txBody>
      </p:sp>
      <p:sp>
        <p:nvSpPr>
          <p:cNvPr id="5" name="object 5"/>
          <p:cNvSpPr/>
          <p:nvPr/>
        </p:nvSpPr>
        <p:spPr>
          <a:xfrm>
            <a:off x="112396" y="5970904"/>
            <a:ext cx="3060065" cy="1625600"/>
          </a:xfrm>
          <a:custGeom>
            <a:avLst/>
            <a:gdLst/>
            <a:ahLst/>
            <a:cxnLst/>
            <a:rect l="l" t="t" r="r" b="b"/>
            <a:pathLst>
              <a:path w="3060065" h="1625600">
                <a:moveTo>
                  <a:pt x="0" y="0"/>
                </a:moveTo>
                <a:lnTo>
                  <a:pt x="0" y="1485900"/>
                </a:lnTo>
                <a:lnTo>
                  <a:pt x="3060065" y="1625600"/>
                </a:lnTo>
                <a:lnTo>
                  <a:pt x="3060065" y="139700"/>
                </a:lnTo>
                <a:lnTo>
                  <a:pt x="0" y="0"/>
                </a:lnTo>
                <a:close/>
              </a:path>
            </a:pathLst>
          </a:custGeom>
          <a:solidFill>
            <a:srgbClr val="FFFFFF"/>
          </a:solidFill>
        </p:spPr>
        <p:txBody>
          <a:bodyPr wrap="square" lIns="0" tIns="0" rIns="0" bIns="0" rtlCol="0"/>
          <a:lstStyle/>
          <a:p/>
        </p:txBody>
      </p:sp>
      <p:sp>
        <p:nvSpPr>
          <p:cNvPr id="6" name="object 6"/>
          <p:cNvSpPr/>
          <p:nvPr/>
        </p:nvSpPr>
        <p:spPr>
          <a:xfrm>
            <a:off x="9838055" y="6313170"/>
            <a:ext cx="99060" cy="247015"/>
          </a:xfrm>
          <a:custGeom>
            <a:avLst/>
            <a:gdLst/>
            <a:ahLst/>
            <a:cxnLst/>
            <a:rect l="l" t="t" r="r" b="b"/>
            <a:pathLst>
              <a:path w="99059" h="247015">
                <a:moveTo>
                  <a:pt x="0" y="0"/>
                </a:moveTo>
                <a:lnTo>
                  <a:pt x="99059" y="0"/>
                </a:lnTo>
                <a:lnTo>
                  <a:pt x="99059" y="247014"/>
                </a:lnTo>
                <a:lnTo>
                  <a:pt x="0" y="247014"/>
                </a:lnTo>
                <a:lnTo>
                  <a:pt x="0" y="0"/>
                </a:lnTo>
                <a:close/>
              </a:path>
            </a:pathLst>
          </a:custGeom>
          <a:solidFill>
            <a:srgbClr val="736149"/>
          </a:solidFill>
        </p:spPr>
        <p:txBody>
          <a:bodyPr wrap="square" lIns="0" tIns="0" rIns="0" bIns="0" rtlCol="0"/>
          <a:lstStyle/>
          <a:p/>
        </p:txBody>
      </p:sp>
      <p:sp>
        <p:nvSpPr>
          <p:cNvPr id="7" name="object 7"/>
          <p:cNvSpPr/>
          <p:nvPr/>
        </p:nvSpPr>
        <p:spPr>
          <a:xfrm>
            <a:off x="9838055" y="6560819"/>
            <a:ext cx="99060" cy="247015"/>
          </a:xfrm>
          <a:custGeom>
            <a:avLst/>
            <a:gdLst/>
            <a:ahLst/>
            <a:cxnLst/>
            <a:rect l="l" t="t" r="r" b="b"/>
            <a:pathLst>
              <a:path w="99059" h="247015">
                <a:moveTo>
                  <a:pt x="0" y="0"/>
                </a:moveTo>
                <a:lnTo>
                  <a:pt x="99059" y="0"/>
                </a:lnTo>
                <a:lnTo>
                  <a:pt x="99059" y="247014"/>
                </a:lnTo>
                <a:lnTo>
                  <a:pt x="0" y="247014"/>
                </a:lnTo>
                <a:lnTo>
                  <a:pt x="0" y="0"/>
                </a:lnTo>
                <a:close/>
              </a:path>
            </a:pathLst>
          </a:custGeom>
          <a:solidFill>
            <a:srgbClr val="BD783A"/>
          </a:solidFill>
        </p:spPr>
        <p:txBody>
          <a:bodyPr wrap="square" lIns="0" tIns="0" rIns="0" bIns="0" rtlCol="0"/>
          <a:lstStyle/>
          <a:p/>
        </p:txBody>
      </p:sp>
      <p:sp>
        <p:nvSpPr>
          <p:cNvPr id="8" name="object 8"/>
          <p:cNvSpPr/>
          <p:nvPr/>
        </p:nvSpPr>
        <p:spPr>
          <a:xfrm>
            <a:off x="9838055" y="6808469"/>
            <a:ext cx="99060" cy="247015"/>
          </a:xfrm>
          <a:custGeom>
            <a:avLst/>
            <a:gdLst/>
            <a:ahLst/>
            <a:cxnLst/>
            <a:rect l="l" t="t" r="r" b="b"/>
            <a:pathLst>
              <a:path w="99059" h="247015">
                <a:moveTo>
                  <a:pt x="0" y="0"/>
                </a:moveTo>
                <a:lnTo>
                  <a:pt x="99059" y="0"/>
                </a:lnTo>
                <a:lnTo>
                  <a:pt x="99059" y="247014"/>
                </a:lnTo>
                <a:lnTo>
                  <a:pt x="0" y="247014"/>
                </a:lnTo>
                <a:lnTo>
                  <a:pt x="0" y="0"/>
                </a:lnTo>
                <a:close/>
              </a:path>
            </a:pathLst>
          </a:custGeom>
          <a:solidFill>
            <a:srgbClr val="E4DECE"/>
          </a:solidFill>
        </p:spPr>
        <p:txBody>
          <a:bodyPr wrap="square" lIns="0" tIns="0" rIns="0" bIns="0" rtlCol="0"/>
          <a:lstStyle/>
          <a:p/>
        </p:txBody>
      </p:sp>
      <p:sp>
        <p:nvSpPr>
          <p:cNvPr id="9" name="object 9"/>
          <p:cNvSpPr/>
          <p:nvPr/>
        </p:nvSpPr>
        <p:spPr>
          <a:xfrm>
            <a:off x="9838055" y="7056119"/>
            <a:ext cx="99060" cy="247015"/>
          </a:xfrm>
          <a:custGeom>
            <a:avLst/>
            <a:gdLst/>
            <a:ahLst/>
            <a:cxnLst/>
            <a:rect l="l" t="t" r="r" b="b"/>
            <a:pathLst>
              <a:path w="99059" h="247015">
                <a:moveTo>
                  <a:pt x="0" y="0"/>
                </a:moveTo>
                <a:lnTo>
                  <a:pt x="99059" y="0"/>
                </a:lnTo>
                <a:lnTo>
                  <a:pt x="99059" y="247014"/>
                </a:lnTo>
                <a:lnTo>
                  <a:pt x="0" y="247014"/>
                </a:lnTo>
                <a:lnTo>
                  <a:pt x="0" y="0"/>
                </a:lnTo>
                <a:close/>
              </a:path>
            </a:pathLst>
          </a:custGeom>
          <a:solidFill>
            <a:srgbClr val="AA963A"/>
          </a:solidFill>
        </p:spPr>
        <p:txBody>
          <a:bodyPr wrap="square" lIns="0" tIns="0" rIns="0" bIns="0" rtlCol="0"/>
          <a:lstStyle/>
          <a:p/>
        </p:txBody>
      </p:sp>
      <p:sp>
        <p:nvSpPr>
          <p:cNvPr id="10" name="object 10"/>
          <p:cNvSpPr/>
          <p:nvPr/>
        </p:nvSpPr>
        <p:spPr>
          <a:xfrm>
            <a:off x="9838055" y="7304405"/>
            <a:ext cx="99060" cy="247015"/>
          </a:xfrm>
          <a:custGeom>
            <a:avLst/>
            <a:gdLst/>
            <a:ahLst/>
            <a:cxnLst/>
            <a:rect l="l" t="t" r="r" b="b"/>
            <a:pathLst>
              <a:path w="99059" h="247015">
                <a:moveTo>
                  <a:pt x="0" y="0"/>
                </a:moveTo>
                <a:lnTo>
                  <a:pt x="99059" y="0"/>
                </a:lnTo>
                <a:lnTo>
                  <a:pt x="99059" y="247002"/>
                </a:lnTo>
                <a:lnTo>
                  <a:pt x="0" y="247002"/>
                </a:lnTo>
                <a:lnTo>
                  <a:pt x="0" y="0"/>
                </a:lnTo>
                <a:close/>
              </a:path>
            </a:pathLst>
          </a:custGeom>
          <a:solidFill>
            <a:srgbClr val="A39381"/>
          </a:solidFill>
        </p:spPr>
        <p:txBody>
          <a:bodyPr wrap="square" lIns="0" tIns="0" rIns="0" bIns="0" rtlCol="0"/>
          <a:lstStyle/>
          <a:p/>
        </p:txBody>
      </p:sp>
      <p:sp>
        <p:nvSpPr>
          <p:cNvPr id="12" name="object 12"/>
          <p:cNvSpPr/>
          <p:nvPr/>
        </p:nvSpPr>
        <p:spPr>
          <a:xfrm>
            <a:off x="7157466" y="200418"/>
            <a:ext cx="2299716" cy="268211"/>
          </a:xfrm>
          <a:prstGeom prst="rect">
            <a:avLst/>
          </a:prstGeom>
          <a:blipFill>
            <a:blip r:embed="rId3" cstate="print"/>
            <a:stretch>
              <a:fillRect/>
            </a:stretch>
          </a:blipFill>
        </p:spPr>
        <p:txBody>
          <a:bodyPr wrap="square" lIns="0" tIns="0" rIns="0" bIns="0" rtlCol="0"/>
          <a:lstStyle/>
          <a:p/>
        </p:txBody>
      </p:sp>
      <p:sp>
        <p:nvSpPr>
          <p:cNvPr id="13" name="object 13"/>
          <p:cNvSpPr/>
          <p:nvPr/>
        </p:nvSpPr>
        <p:spPr>
          <a:xfrm>
            <a:off x="7716684" y="167017"/>
            <a:ext cx="1575689" cy="144068"/>
          </a:xfrm>
          <a:prstGeom prst="rect">
            <a:avLst/>
          </a:prstGeom>
          <a:blipFill>
            <a:blip r:embed="rId4" cstate="print"/>
            <a:stretch>
              <a:fillRect/>
            </a:stretch>
          </a:blipFill>
        </p:spPr>
        <p:txBody>
          <a:bodyPr wrap="square" lIns="0" tIns="0" rIns="0" bIns="0" rtlCol="0"/>
          <a:lstStyle/>
          <a:p/>
        </p:txBody>
      </p:sp>
      <p:sp>
        <p:nvSpPr>
          <p:cNvPr id="14" name="object 14"/>
          <p:cNvSpPr/>
          <p:nvPr/>
        </p:nvSpPr>
        <p:spPr>
          <a:xfrm>
            <a:off x="6680834" y="380987"/>
            <a:ext cx="3276600" cy="4419600"/>
          </a:xfrm>
          <a:custGeom>
            <a:avLst/>
            <a:gdLst/>
            <a:ahLst/>
            <a:cxnLst/>
            <a:rect l="l" t="t" r="r" b="b"/>
            <a:pathLst>
              <a:path w="3276600" h="4419600">
                <a:moveTo>
                  <a:pt x="13169" y="0"/>
                </a:moveTo>
                <a:lnTo>
                  <a:pt x="3276384" y="0"/>
                </a:lnTo>
                <a:lnTo>
                  <a:pt x="3236861" y="4419600"/>
                </a:lnTo>
                <a:lnTo>
                  <a:pt x="0" y="4419600"/>
                </a:lnTo>
                <a:lnTo>
                  <a:pt x="13169" y="0"/>
                </a:lnTo>
                <a:close/>
              </a:path>
            </a:pathLst>
          </a:custGeom>
          <a:ln w="6350">
            <a:solidFill>
              <a:srgbClr val="000000"/>
            </a:solidFill>
          </a:ln>
        </p:spPr>
        <p:txBody>
          <a:bodyPr wrap="square" lIns="0" tIns="0" rIns="0" bIns="0" rtlCol="0"/>
          <a:lstStyle/>
          <a:p/>
        </p:txBody>
      </p:sp>
      <p:sp>
        <p:nvSpPr>
          <p:cNvPr id="15" name="object 15"/>
          <p:cNvSpPr/>
          <p:nvPr/>
        </p:nvSpPr>
        <p:spPr>
          <a:xfrm>
            <a:off x="8347709" y="6675907"/>
            <a:ext cx="1267968" cy="876277"/>
          </a:xfrm>
          <a:prstGeom prst="rect">
            <a:avLst/>
          </a:prstGeom>
          <a:blipFill>
            <a:blip r:embed="rId5" cstate="print"/>
            <a:stretch>
              <a:fillRect/>
            </a:stretch>
          </a:blipFill>
        </p:spPr>
        <p:txBody>
          <a:bodyPr wrap="square" lIns="0" tIns="0" rIns="0" bIns="0" rtlCol="0"/>
          <a:lstStyle/>
          <a:p/>
        </p:txBody>
      </p:sp>
      <p:sp>
        <p:nvSpPr>
          <p:cNvPr id="56" name="object 56"/>
          <p:cNvSpPr/>
          <p:nvPr/>
        </p:nvSpPr>
        <p:spPr>
          <a:xfrm>
            <a:off x="264742" y="6142570"/>
            <a:ext cx="2805190" cy="1568983"/>
          </a:xfrm>
          <a:prstGeom prst="rect">
            <a:avLst/>
          </a:prstGeom>
          <a:blipFill>
            <a:blip r:embed="rId6" cstate="print"/>
            <a:stretch>
              <a:fillRect/>
            </a:stretch>
          </a:blipFill>
        </p:spPr>
        <p:txBody>
          <a:bodyPr wrap="square" lIns="0" tIns="0" rIns="0" bIns="0" rtlCol="0"/>
          <a:lstStyle/>
          <a:p/>
        </p:txBody>
      </p:sp>
      <p:sp>
        <p:nvSpPr>
          <p:cNvPr id="57" name="object 57"/>
          <p:cNvSpPr txBox="1"/>
          <p:nvPr/>
        </p:nvSpPr>
        <p:spPr>
          <a:xfrm>
            <a:off x="93135" y="72034"/>
            <a:ext cx="3152775" cy="151323"/>
          </a:xfrm>
          <a:prstGeom prst="rect">
            <a:avLst/>
          </a:prstGeom>
        </p:spPr>
        <p:txBody>
          <a:bodyPr vert="horz" wrap="square" lIns="0" tIns="20320" rIns="0" bIns="0" rtlCol="0">
            <a:spAutoFit/>
          </a:bodyPr>
          <a:lstStyle/>
          <a:p>
            <a:pPr marL="97155" algn="ctr">
              <a:lnSpc>
                <a:spcPct val="100000"/>
              </a:lnSpc>
              <a:spcBef>
                <a:spcPts val="80"/>
              </a:spcBef>
            </a:pPr>
            <a:endParaRPr sz="850">
              <a:latin typeface="Times New Roman" panose="02020603050405020304"/>
              <a:cs typeface="Times New Roman" panose="02020603050405020304"/>
            </a:endParaRPr>
          </a:p>
        </p:txBody>
      </p:sp>
      <p:sp>
        <p:nvSpPr>
          <p:cNvPr id="59" name="object 59"/>
          <p:cNvSpPr txBox="1"/>
          <p:nvPr/>
        </p:nvSpPr>
        <p:spPr>
          <a:xfrm>
            <a:off x="148164" y="4463324"/>
            <a:ext cx="3054985" cy="1671320"/>
          </a:xfrm>
          <a:prstGeom prst="rect">
            <a:avLst/>
          </a:prstGeom>
        </p:spPr>
        <p:txBody>
          <a:bodyPr vert="horz" wrap="square" lIns="0" tIns="32384" rIns="0" bIns="0" rtlCol="0">
            <a:spAutoFit/>
          </a:bodyPr>
          <a:lstStyle/>
          <a:p>
            <a:pPr marL="12700">
              <a:lnSpc>
                <a:spcPct val="100000"/>
              </a:lnSpc>
              <a:spcBef>
                <a:spcPts val="255"/>
              </a:spcBef>
            </a:pPr>
            <a:r>
              <a:rPr sz="1050" b="1" i="1" spc="-5" dirty="0">
                <a:solidFill>
                  <a:srgbClr val="130666"/>
                </a:solidFill>
                <a:latin typeface="Times New Roman" panose="02020603050405020304"/>
                <a:cs typeface="Times New Roman" panose="02020603050405020304"/>
              </a:rPr>
              <a:t>Okayama</a:t>
            </a:r>
            <a:r>
              <a:rPr sz="1050" b="1" i="1" spc="-10" dirty="0">
                <a:solidFill>
                  <a:srgbClr val="130666"/>
                </a:solidFill>
                <a:latin typeface="Times New Roman" panose="02020603050405020304"/>
                <a:cs typeface="Times New Roman" panose="02020603050405020304"/>
              </a:rPr>
              <a:t> </a:t>
            </a:r>
            <a:r>
              <a:rPr sz="1050" b="1" i="1" spc="-5" dirty="0">
                <a:solidFill>
                  <a:srgbClr val="130666"/>
                </a:solidFill>
                <a:latin typeface="Times New Roman" panose="02020603050405020304"/>
                <a:cs typeface="Times New Roman" panose="02020603050405020304"/>
              </a:rPr>
              <a:t>University</a:t>
            </a:r>
            <a:endParaRPr sz="1050">
              <a:latin typeface="Times New Roman" panose="02020603050405020304"/>
              <a:cs typeface="Times New Roman" panose="02020603050405020304"/>
            </a:endParaRPr>
          </a:p>
          <a:p>
            <a:pPr marL="134620">
              <a:lnSpc>
                <a:spcPct val="100000"/>
              </a:lnSpc>
              <a:spcBef>
                <a:spcPts val="125"/>
              </a:spcBef>
            </a:pPr>
            <a:r>
              <a:rPr sz="850" spc="-15" dirty="0">
                <a:solidFill>
                  <a:srgbClr val="0F233D"/>
                </a:solidFill>
                <a:latin typeface="Times New Roman" panose="02020603050405020304"/>
                <a:cs typeface="Times New Roman" panose="02020603050405020304"/>
              </a:rPr>
              <a:t>In </a:t>
            </a:r>
            <a:r>
              <a:rPr sz="850" spc="-20" dirty="0">
                <a:solidFill>
                  <a:srgbClr val="0F233D"/>
                </a:solidFill>
                <a:latin typeface="Times New Roman" panose="02020603050405020304"/>
                <a:cs typeface="Times New Roman" panose="02020603050405020304"/>
              </a:rPr>
              <a:t>Chugoku Region, Okayama </a:t>
            </a:r>
            <a:r>
              <a:rPr sz="850" spc="-15" dirty="0">
                <a:solidFill>
                  <a:srgbClr val="0F233D"/>
                </a:solidFill>
                <a:latin typeface="Times New Roman" panose="02020603050405020304"/>
                <a:cs typeface="Times New Roman" panose="02020603050405020304"/>
              </a:rPr>
              <a:t>Perfecture, </a:t>
            </a:r>
            <a:r>
              <a:rPr sz="850" spc="-20" dirty="0">
                <a:solidFill>
                  <a:srgbClr val="0F233D"/>
                </a:solidFill>
                <a:latin typeface="Times New Roman" panose="02020603050405020304"/>
                <a:cs typeface="Times New Roman" panose="02020603050405020304"/>
              </a:rPr>
              <a:t>Okayama </a:t>
            </a:r>
            <a:r>
              <a:rPr sz="850" spc="-15" dirty="0">
                <a:solidFill>
                  <a:srgbClr val="0F233D"/>
                </a:solidFill>
                <a:latin typeface="Times New Roman" panose="02020603050405020304"/>
                <a:cs typeface="Times New Roman" panose="02020603050405020304"/>
              </a:rPr>
              <a:t>University is</a:t>
            </a:r>
            <a:r>
              <a:rPr sz="850" spc="-30" dirty="0">
                <a:solidFill>
                  <a:srgbClr val="0F233D"/>
                </a:solidFill>
                <a:latin typeface="Times New Roman" panose="02020603050405020304"/>
                <a:cs typeface="Times New Roman" panose="02020603050405020304"/>
              </a:rPr>
              <a:t> </a:t>
            </a:r>
            <a:r>
              <a:rPr sz="850" spc="-20" dirty="0">
                <a:solidFill>
                  <a:srgbClr val="0F233D"/>
                </a:solidFill>
                <a:latin typeface="Times New Roman" panose="02020603050405020304"/>
                <a:cs typeface="Times New Roman" panose="02020603050405020304"/>
              </a:rPr>
              <a:t>one</a:t>
            </a:r>
            <a:endParaRPr sz="850">
              <a:latin typeface="Times New Roman" panose="02020603050405020304"/>
              <a:cs typeface="Times New Roman" panose="02020603050405020304"/>
            </a:endParaRPr>
          </a:p>
          <a:p>
            <a:pPr marL="36830" marR="5080" algn="just">
              <a:lnSpc>
                <a:spcPct val="127000"/>
              </a:lnSpc>
            </a:pPr>
            <a:r>
              <a:rPr sz="850" spc="-15" dirty="0">
                <a:solidFill>
                  <a:srgbClr val="0F233D"/>
                </a:solidFill>
                <a:latin typeface="Times New Roman" panose="02020603050405020304"/>
                <a:cs typeface="Times New Roman" panose="02020603050405020304"/>
              </a:rPr>
              <a:t>of </a:t>
            </a:r>
            <a:r>
              <a:rPr sz="850" spc="-20" dirty="0">
                <a:solidFill>
                  <a:srgbClr val="0F233D"/>
                </a:solidFill>
                <a:latin typeface="Times New Roman" panose="02020603050405020304"/>
                <a:cs typeface="Times New Roman" panose="02020603050405020304"/>
              </a:rPr>
              <a:t>Japan </a:t>
            </a:r>
            <a:r>
              <a:rPr sz="850" spc="-15" dirty="0">
                <a:solidFill>
                  <a:srgbClr val="0F233D"/>
                </a:solidFill>
                <a:latin typeface="Times New Roman" panose="02020603050405020304"/>
                <a:cs typeface="Times New Roman" panose="02020603050405020304"/>
              </a:rPr>
              <a:t>leading university </a:t>
            </a:r>
            <a:r>
              <a:rPr sz="850" spc="-20" dirty="0">
                <a:solidFill>
                  <a:srgbClr val="0F233D"/>
                </a:solidFill>
                <a:latin typeface="Times New Roman" panose="02020603050405020304"/>
                <a:cs typeface="Times New Roman" panose="02020603050405020304"/>
              </a:rPr>
              <a:t>with over 140 </a:t>
            </a:r>
            <a:r>
              <a:rPr sz="850" spc="-15" dirty="0">
                <a:solidFill>
                  <a:srgbClr val="0F233D"/>
                </a:solidFill>
                <a:latin typeface="Times New Roman" panose="02020603050405020304"/>
                <a:cs typeface="Times New Roman" panose="02020603050405020304"/>
              </a:rPr>
              <a:t>years of history. It is situated  </a:t>
            </a:r>
            <a:r>
              <a:rPr sz="850" spc="-20" dirty="0">
                <a:solidFill>
                  <a:srgbClr val="0F233D"/>
                </a:solidFill>
                <a:latin typeface="Times New Roman" panose="02020603050405020304"/>
                <a:cs typeface="Times New Roman" panose="02020603050405020304"/>
              </a:rPr>
              <a:t>on an </a:t>
            </a:r>
            <a:r>
              <a:rPr sz="850" spc="-15" dirty="0">
                <a:solidFill>
                  <a:srgbClr val="0F233D"/>
                </a:solidFill>
                <a:latin typeface="Times New Roman" panose="02020603050405020304"/>
                <a:cs typeface="Times New Roman" panose="02020603050405020304"/>
              </a:rPr>
              <a:t>extensive </a:t>
            </a:r>
            <a:r>
              <a:rPr sz="850" spc="-20" dirty="0">
                <a:solidFill>
                  <a:srgbClr val="0F233D"/>
                </a:solidFill>
                <a:latin typeface="Times New Roman" panose="02020603050405020304"/>
                <a:cs typeface="Times New Roman" panose="02020603050405020304"/>
              </a:rPr>
              <a:t>campus and has 11 </a:t>
            </a:r>
            <a:r>
              <a:rPr sz="850" spc="-15" dirty="0">
                <a:solidFill>
                  <a:srgbClr val="0F233D"/>
                </a:solidFill>
                <a:latin typeface="Times New Roman" panose="02020603050405020304"/>
                <a:cs typeface="Times New Roman" panose="02020603050405020304"/>
              </a:rPr>
              <a:t>faculties, </a:t>
            </a:r>
            <a:r>
              <a:rPr sz="850" spc="-20" dirty="0">
                <a:solidFill>
                  <a:srgbClr val="0F233D"/>
                </a:solidFill>
                <a:latin typeface="Times New Roman" panose="02020603050405020304"/>
                <a:cs typeface="Times New Roman" panose="02020603050405020304"/>
              </a:rPr>
              <a:t>7 </a:t>
            </a:r>
            <a:r>
              <a:rPr sz="850" spc="-15" dirty="0">
                <a:solidFill>
                  <a:srgbClr val="0F233D"/>
                </a:solidFill>
                <a:latin typeface="Times New Roman" panose="02020603050405020304"/>
                <a:cs typeface="Times New Roman" panose="02020603050405020304"/>
              </a:rPr>
              <a:t>graduate schools  providing undergraduate </a:t>
            </a:r>
            <a:r>
              <a:rPr sz="850" spc="-20" dirty="0">
                <a:solidFill>
                  <a:srgbClr val="0F233D"/>
                </a:solidFill>
                <a:latin typeface="Times New Roman" panose="02020603050405020304"/>
                <a:cs typeface="Times New Roman" panose="02020603050405020304"/>
              </a:rPr>
              <a:t>and </a:t>
            </a:r>
            <a:r>
              <a:rPr sz="850" spc="-15" dirty="0">
                <a:solidFill>
                  <a:srgbClr val="0F233D"/>
                </a:solidFill>
                <a:latin typeface="Times New Roman" panose="02020603050405020304"/>
                <a:cs typeface="Times New Roman" panose="02020603050405020304"/>
              </a:rPr>
              <a:t>postgraduate training for currently </a:t>
            </a:r>
            <a:r>
              <a:rPr sz="850" spc="-20" dirty="0">
                <a:solidFill>
                  <a:srgbClr val="0F233D"/>
                </a:solidFill>
                <a:latin typeface="Times New Roman" panose="02020603050405020304"/>
                <a:cs typeface="Times New Roman" panose="02020603050405020304"/>
              </a:rPr>
              <a:t>20,000  </a:t>
            </a:r>
            <a:r>
              <a:rPr sz="850" spc="-15" dirty="0">
                <a:solidFill>
                  <a:srgbClr val="0F233D"/>
                </a:solidFill>
                <a:latin typeface="Times New Roman" panose="02020603050405020304"/>
                <a:cs typeface="Times New Roman" panose="02020603050405020304"/>
              </a:rPr>
              <a:t>students in humanities, social, natural, </a:t>
            </a:r>
            <a:r>
              <a:rPr sz="850" spc="-20" dirty="0">
                <a:solidFill>
                  <a:srgbClr val="0F233D"/>
                </a:solidFill>
                <a:latin typeface="Times New Roman" panose="02020603050405020304"/>
                <a:cs typeface="Times New Roman" panose="02020603050405020304"/>
              </a:rPr>
              <a:t>environmental and </a:t>
            </a:r>
            <a:r>
              <a:rPr sz="850" spc="-15" dirty="0">
                <a:solidFill>
                  <a:srgbClr val="0F233D"/>
                </a:solidFill>
                <a:latin typeface="Times New Roman" panose="02020603050405020304"/>
                <a:cs typeface="Times New Roman" panose="02020603050405020304"/>
              </a:rPr>
              <a:t>life sciences,  </a:t>
            </a:r>
            <a:r>
              <a:rPr sz="850" spc="-20" dirty="0">
                <a:solidFill>
                  <a:srgbClr val="0F233D"/>
                </a:solidFill>
                <a:latin typeface="Times New Roman" panose="02020603050405020304"/>
                <a:cs typeface="Times New Roman" panose="02020603050405020304"/>
              </a:rPr>
              <a:t>and </a:t>
            </a:r>
            <a:r>
              <a:rPr sz="850" spc="-15" dirty="0">
                <a:solidFill>
                  <a:srgbClr val="0F233D"/>
                </a:solidFill>
                <a:latin typeface="Times New Roman" panose="02020603050405020304"/>
                <a:cs typeface="Times New Roman" panose="02020603050405020304"/>
              </a:rPr>
              <a:t>pedagogics. It </a:t>
            </a:r>
            <a:r>
              <a:rPr sz="850" spc="-20" dirty="0">
                <a:solidFill>
                  <a:srgbClr val="0F233D"/>
                </a:solidFill>
                <a:latin typeface="Times New Roman" panose="02020603050405020304"/>
                <a:cs typeface="Times New Roman" panose="02020603050405020304"/>
              </a:rPr>
              <a:t>has 11 </a:t>
            </a:r>
            <a:r>
              <a:rPr sz="850" spc="-15" dirty="0">
                <a:solidFill>
                  <a:srgbClr val="0F233D"/>
                </a:solidFill>
                <a:latin typeface="Times New Roman" panose="02020603050405020304"/>
                <a:cs typeface="Times New Roman" panose="02020603050405020304"/>
              </a:rPr>
              <a:t>faculties, </a:t>
            </a:r>
            <a:r>
              <a:rPr sz="850" spc="-20" dirty="0">
                <a:solidFill>
                  <a:srgbClr val="0F233D"/>
                </a:solidFill>
                <a:latin typeface="Times New Roman" panose="02020603050405020304"/>
                <a:cs typeface="Times New Roman" panose="02020603050405020304"/>
              </a:rPr>
              <a:t>7 </a:t>
            </a:r>
            <a:r>
              <a:rPr sz="850" spc="-15" dirty="0">
                <a:solidFill>
                  <a:srgbClr val="0F233D"/>
                </a:solidFill>
                <a:latin typeface="Times New Roman" panose="02020603050405020304"/>
                <a:cs typeface="Times New Roman" panose="02020603050405020304"/>
              </a:rPr>
              <a:t>graduate schools </a:t>
            </a:r>
            <a:r>
              <a:rPr sz="850" spc="-20" dirty="0">
                <a:solidFill>
                  <a:srgbClr val="0F233D"/>
                </a:solidFill>
                <a:latin typeface="Times New Roman" panose="02020603050405020304"/>
                <a:cs typeface="Times New Roman" panose="02020603050405020304"/>
              </a:rPr>
              <a:t>and</a:t>
            </a:r>
            <a:r>
              <a:rPr sz="850" spc="105" dirty="0">
                <a:solidFill>
                  <a:srgbClr val="0F233D"/>
                </a:solidFill>
                <a:latin typeface="Times New Roman" panose="02020603050405020304"/>
                <a:cs typeface="Times New Roman" panose="02020603050405020304"/>
              </a:rPr>
              <a:t> </a:t>
            </a:r>
            <a:r>
              <a:rPr sz="850" spc="-15" dirty="0">
                <a:solidFill>
                  <a:srgbClr val="0F233D"/>
                </a:solidFill>
                <a:latin typeface="Times New Roman" panose="02020603050405020304"/>
                <a:cs typeface="Times New Roman" panose="02020603050405020304"/>
              </a:rPr>
              <a:t>various.</a:t>
            </a:r>
            <a:endParaRPr sz="850">
              <a:latin typeface="Times New Roman" panose="02020603050405020304"/>
              <a:cs typeface="Times New Roman" panose="02020603050405020304"/>
            </a:endParaRPr>
          </a:p>
          <a:p>
            <a:pPr marL="36830" marR="5080" indent="144145" algn="just">
              <a:lnSpc>
                <a:spcPct val="127000"/>
              </a:lnSpc>
            </a:pPr>
            <a:r>
              <a:rPr sz="850" spc="-20" dirty="0">
                <a:solidFill>
                  <a:srgbClr val="0F233D"/>
                </a:solidFill>
                <a:latin typeface="Times New Roman" panose="02020603050405020304"/>
                <a:cs typeface="Times New Roman" panose="02020603050405020304"/>
              </a:rPr>
              <a:t>The </a:t>
            </a:r>
            <a:r>
              <a:rPr sz="850" spc="-15" dirty="0">
                <a:solidFill>
                  <a:srgbClr val="0F233D"/>
                </a:solidFill>
                <a:latin typeface="Times New Roman" panose="02020603050405020304"/>
                <a:cs typeface="Times New Roman" panose="02020603050405020304"/>
              </a:rPr>
              <a:t>university </a:t>
            </a:r>
            <a:r>
              <a:rPr sz="850" spc="-20" dirty="0">
                <a:solidFill>
                  <a:srgbClr val="0F233D"/>
                </a:solidFill>
                <a:latin typeface="Times New Roman" panose="02020603050405020304"/>
                <a:cs typeface="Times New Roman" panose="02020603050405020304"/>
              </a:rPr>
              <a:t>has achieved Japanese </a:t>
            </a:r>
            <a:r>
              <a:rPr sz="850" spc="-15" dirty="0">
                <a:solidFill>
                  <a:srgbClr val="0F233D"/>
                </a:solidFill>
                <a:latin typeface="Times New Roman" panose="02020603050405020304"/>
                <a:cs typeface="Times New Roman" panose="02020603050405020304"/>
              </a:rPr>
              <a:t>education </a:t>
            </a:r>
            <a:r>
              <a:rPr sz="850" spc="-20" dirty="0">
                <a:solidFill>
                  <a:srgbClr val="0F233D"/>
                </a:solidFill>
                <a:latin typeface="Times New Roman" panose="02020603050405020304"/>
                <a:cs typeface="Times New Roman" panose="02020603050405020304"/>
              </a:rPr>
              <a:t>rewards such </a:t>
            </a:r>
            <a:r>
              <a:rPr sz="850" spc="-15" dirty="0">
                <a:solidFill>
                  <a:srgbClr val="0F233D"/>
                </a:solidFill>
                <a:latin typeface="Times New Roman" panose="02020603050405020304"/>
                <a:cs typeface="Times New Roman" panose="02020603050405020304"/>
              </a:rPr>
              <a:t>as  Excellence in Research, Excellence in Education, Affordable </a:t>
            </a:r>
            <a:r>
              <a:rPr sz="850" spc="-20" dirty="0">
                <a:solidFill>
                  <a:srgbClr val="0F233D"/>
                </a:solidFill>
                <a:latin typeface="Times New Roman" panose="02020603050405020304"/>
                <a:cs typeface="Times New Roman" panose="02020603050405020304"/>
              </a:rPr>
              <a:t>Campus  </a:t>
            </a:r>
            <a:r>
              <a:rPr sz="850" spc="-15" dirty="0">
                <a:solidFill>
                  <a:srgbClr val="0F233D"/>
                </a:solidFill>
                <a:latin typeface="Times New Roman" panose="02020603050405020304"/>
                <a:cs typeface="Times New Roman" panose="02020603050405020304"/>
              </a:rPr>
              <a:t>Life, </a:t>
            </a:r>
            <a:r>
              <a:rPr sz="850" spc="-20" dirty="0">
                <a:solidFill>
                  <a:srgbClr val="0F233D"/>
                </a:solidFill>
                <a:latin typeface="Times New Roman" panose="02020603050405020304"/>
                <a:cs typeface="Times New Roman" panose="02020603050405020304"/>
              </a:rPr>
              <a:t>Safe and </a:t>
            </a:r>
            <a:r>
              <a:rPr sz="850" spc="-15" dirty="0">
                <a:solidFill>
                  <a:srgbClr val="0F233D"/>
                </a:solidFill>
                <a:latin typeface="Times New Roman" panose="02020603050405020304"/>
                <a:cs typeface="Times New Roman" panose="02020603050405020304"/>
              </a:rPr>
              <a:t>Convenient, Friendly </a:t>
            </a:r>
            <a:r>
              <a:rPr sz="850" spc="-20" dirty="0">
                <a:solidFill>
                  <a:srgbClr val="0F233D"/>
                </a:solidFill>
                <a:latin typeface="Times New Roman" panose="02020603050405020304"/>
                <a:cs typeface="Times New Roman" panose="02020603050405020304"/>
              </a:rPr>
              <a:t>and</a:t>
            </a:r>
            <a:r>
              <a:rPr sz="850" spc="50" dirty="0">
                <a:solidFill>
                  <a:srgbClr val="0F233D"/>
                </a:solidFill>
                <a:latin typeface="Times New Roman" panose="02020603050405020304"/>
                <a:cs typeface="Times New Roman" panose="02020603050405020304"/>
              </a:rPr>
              <a:t> </a:t>
            </a:r>
            <a:r>
              <a:rPr sz="850" spc="-20" dirty="0">
                <a:solidFill>
                  <a:srgbClr val="0F233D"/>
                </a:solidFill>
                <a:latin typeface="Times New Roman" panose="02020603050405020304"/>
                <a:cs typeface="Times New Roman" panose="02020603050405020304"/>
              </a:rPr>
              <a:t>Welcoming.</a:t>
            </a:r>
            <a:endParaRPr sz="850">
              <a:latin typeface="Times New Roman" panose="02020603050405020304"/>
              <a:cs typeface="Times New Roman" panose="02020603050405020304"/>
            </a:endParaRPr>
          </a:p>
        </p:txBody>
      </p:sp>
      <p:sp>
        <p:nvSpPr>
          <p:cNvPr id="61" name="object 61"/>
          <p:cNvSpPr txBox="1">
            <a:spLocks noGrp="1"/>
          </p:cNvSpPr>
          <p:nvPr>
            <p:ph type="title"/>
          </p:nvPr>
        </p:nvSpPr>
        <p:spPr>
          <a:xfrm>
            <a:off x="3369960" y="132135"/>
            <a:ext cx="3241024" cy="781685"/>
          </a:xfrm>
          <a:prstGeom prst="rect">
            <a:avLst/>
          </a:prstGeom>
        </p:spPr>
        <p:txBody>
          <a:bodyPr vert="horz" wrap="square" lIns="0" tIns="12700" rIns="0" bIns="0" rtlCol="0">
            <a:spAutoFit/>
          </a:bodyPr>
          <a:lstStyle/>
          <a:p>
            <a:pPr marL="12700" algn="ctr">
              <a:lnSpc>
                <a:spcPct val="100000"/>
              </a:lnSpc>
              <a:spcBef>
                <a:spcPts val="100"/>
              </a:spcBef>
            </a:pPr>
            <a:r>
              <a:rPr lang="vi-VN" sz="1800" spc="-60"/>
              <a:t>S</a:t>
            </a:r>
            <a:r>
              <a:rPr lang="en-US" altLang="vi-VN" sz="1800" spc="-60"/>
              <a:t>ummer</a:t>
            </a:r>
            <a:r>
              <a:rPr lang="vi-VN" sz="1800" spc="-60"/>
              <a:t> Course </a:t>
            </a:r>
            <a:br>
              <a:rPr lang="vi-VN" sz="1800" spc="-60" smtClean="0"/>
            </a:br>
            <a:r>
              <a:rPr lang="vi-VN" sz="1600" spc="-60" smtClean="0"/>
              <a:t>«Bio-tech </a:t>
            </a:r>
            <a:r>
              <a:rPr lang="vi-VN" sz="1600" spc="-60"/>
              <a:t>Applications in Animal Science and Sustainable </a:t>
            </a:r>
            <a:r>
              <a:rPr lang="vi-VN" sz="1600" spc="-60" smtClean="0"/>
              <a:t>Livestock»</a:t>
            </a:r>
            <a:endParaRPr sz="1600" spc="-50" dirty="0"/>
          </a:p>
        </p:txBody>
      </p:sp>
      <p:sp>
        <p:nvSpPr>
          <p:cNvPr id="66" name="object 66"/>
          <p:cNvSpPr txBox="1"/>
          <p:nvPr/>
        </p:nvSpPr>
        <p:spPr>
          <a:xfrm>
            <a:off x="3402965" y="1210310"/>
            <a:ext cx="3208655" cy="4625340"/>
          </a:xfrm>
          <a:prstGeom prst="rect">
            <a:avLst/>
          </a:prstGeom>
        </p:spPr>
        <p:txBody>
          <a:bodyPr vert="horz" wrap="square" lIns="0" tIns="33655" rIns="0" bIns="0" rtlCol="0">
            <a:spAutoFit/>
          </a:bodyPr>
          <a:lstStyle/>
          <a:p>
            <a:pPr marL="269875" indent="271780" algn="just">
              <a:lnSpc>
                <a:spcPct val="100000"/>
              </a:lnSpc>
              <a:spcBef>
                <a:spcPts val="110"/>
              </a:spcBef>
            </a:pPr>
            <a:r>
              <a:rPr sz="1400" i="1" spc="-30" smtClean="0">
                <a:solidFill>
                  <a:srgbClr val="050505"/>
                </a:solidFill>
                <a:latin typeface="Times New Roman" panose="02020603050405020304"/>
                <a:cs typeface="Times New Roman" panose="02020603050405020304"/>
              </a:rPr>
              <a:t>Th</a:t>
            </a:r>
            <a:r>
              <a:rPr lang="vi-VN" sz="1400" i="1" spc="-30" smtClean="0">
                <a:solidFill>
                  <a:srgbClr val="050505"/>
                </a:solidFill>
                <a:latin typeface="Times New Roman" panose="02020603050405020304"/>
                <a:cs typeface="Times New Roman" panose="02020603050405020304"/>
              </a:rPr>
              <a:t>is course </a:t>
            </a:r>
            <a:r>
              <a:rPr sz="1400" i="1" spc="-25" smtClean="0">
                <a:solidFill>
                  <a:srgbClr val="050505"/>
                </a:solidFill>
                <a:latin typeface="Times New Roman" panose="02020603050405020304"/>
                <a:cs typeface="Times New Roman" panose="02020603050405020304"/>
              </a:rPr>
              <a:t>will </a:t>
            </a:r>
            <a:r>
              <a:rPr sz="1400" i="1" spc="-30" dirty="0">
                <a:solidFill>
                  <a:srgbClr val="050505"/>
                </a:solidFill>
                <a:latin typeface="Times New Roman" panose="02020603050405020304"/>
                <a:cs typeface="Times New Roman" panose="02020603050405020304"/>
              </a:rPr>
              <a:t>be </a:t>
            </a:r>
            <a:r>
              <a:rPr sz="1400" i="1" spc="-25" dirty="0">
                <a:solidFill>
                  <a:srgbClr val="050505"/>
                </a:solidFill>
                <a:latin typeface="Times New Roman" panose="02020603050405020304"/>
                <a:cs typeface="Times New Roman" panose="02020603050405020304"/>
              </a:rPr>
              <a:t>jointly  organized </a:t>
            </a:r>
            <a:r>
              <a:rPr sz="1400" i="1" spc="-30" dirty="0">
                <a:solidFill>
                  <a:srgbClr val="050505"/>
                </a:solidFill>
                <a:latin typeface="Times New Roman" panose="02020603050405020304"/>
                <a:cs typeface="Times New Roman" panose="02020603050405020304"/>
              </a:rPr>
              <a:t>by </a:t>
            </a:r>
            <a:r>
              <a:rPr sz="1400" i="1" spc="-35" dirty="0">
                <a:solidFill>
                  <a:srgbClr val="050505"/>
                </a:solidFill>
                <a:latin typeface="Times New Roman" panose="02020603050405020304"/>
                <a:cs typeface="Times New Roman" panose="02020603050405020304"/>
              </a:rPr>
              <a:t>Okayama </a:t>
            </a:r>
            <a:r>
              <a:rPr sz="1400" i="1" spc="-25">
                <a:solidFill>
                  <a:srgbClr val="050505"/>
                </a:solidFill>
                <a:latin typeface="Times New Roman" panose="02020603050405020304"/>
                <a:cs typeface="Times New Roman" panose="02020603050405020304"/>
              </a:rPr>
              <a:t>University </a:t>
            </a:r>
            <a:r>
              <a:rPr sz="1400" i="1" spc="-30" smtClean="0">
                <a:solidFill>
                  <a:srgbClr val="050505"/>
                </a:solidFill>
                <a:latin typeface="Times New Roman" panose="02020603050405020304"/>
                <a:cs typeface="Times New Roman" panose="02020603050405020304"/>
              </a:rPr>
              <a:t>and</a:t>
            </a:r>
            <a:r>
              <a:rPr lang="vi-VN" sz="1400" i="1" spc="-30" smtClean="0">
                <a:solidFill>
                  <a:srgbClr val="050505"/>
                </a:solidFill>
                <a:latin typeface="Times New Roman" panose="02020603050405020304"/>
                <a:cs typeface="Times New Roman" panose="02020603050405020304"/>
              </a:rPr>
              <a:t> </a:t>
            </a:r>
            <a:r>
              <a:rPr sz="1400" i="1" spc="-35" smtClean="0">
                <a:solidFill>
                  <a:srgbClr val="050505"/>
                </a:solidFill>
                <a:latin typeface="Times New Roman" panose="02020603050405020304"/>
                <a:cs typeface="Times New Roman" panose="02020603050405020304"/>
              </a:rPr>
              <a:t>Nong </a:t>
            </a:r>
            <a:r>
              <a:rPr sz="1400" i="1" spc="-35">
                <a:solidFill>
                  <a:srgbClr val="050505"/>
                </a:solidFill>
                <a:latin typeface="Times New Roman" panose="02020603050405020304"/>
                <a:cs typeface="Times New Roman" panose="02020603050405020304"/>
              </a:rPr>
              <a:t>Lam </a:t>
            </a:r>
            <a:r>
              <a:rPr sz="1400" i="1" spc="-25" smtClean="0">
                <a:solidFill>
                  <a:srgbClr val="050505"/>
                </a:solidFill>
                <a:latin typeface="Times New Roman" panose="02020603050405020304"/>
                <a:cs typeface="Times New Roman" panose="02020603050405020304"/>
              </a:rPr>
              <a:t>University</a:t>
            </a:r>
            <a:r>
              <a:rPr lang="vi-VN" sz="1400" i="1" spc="-25" smtClean="0">
                <a:solidFill>
                  <a:srgbClr val="050505"/>
                </a:solidFill>
                <a:latin typeface="Times New Roman" panose="02020603050405020304"/>
                <a:cs typeface="Times New Roman" panose="02020603050405020304"/>
              </a:rPr>
              <a:t>  </a:t>
            </a:r>
            <a:r>
              <a:rPr lang="en-US" altLang="vi-VN" sz="1400" i="1" spc="-25" smtClean="0">
                <a:solidFill>
                  <a:srgbClr val="050505"/>
                </a:solidFill>
                <a:latin typeface="Times New Roman" panose="02020603050405020304"/>
                <a:cs typeface="Times New Roman" panose="02020603050405020304"/>
              </a:rPr>
              <a:t>Hochiminh city </a:t>
            </a:r>
            <a:r>
              <a:rPr sz="1400" i="1" spc="-25" smtClean="0">
                <a:solidFill>
                  <a:srgbClr val="050505"/>
                </a:solidFill>
                <a:latin typeface="Times New Roman" panose="02020603050405020304"/>
                <a:cs typeface="Times New Roman" panose="02020603050405020304"/>
              </a:rPr>
              <a:t>during</a:t>
            </a:r>
            <a:r>
              <a:rPr sz="1400" i="1" spc="75" smtClean="0">
                <a:solidFill>
                  <a:srgbClr val="050505"/>
                </a:solidFill>
                <a:latin typeface="Times New Roman" panose="02020603050405020304"/>
                <a:cs typeface="Times New Roman" panose="02020603050405020304"/>
              </a:rPr>
              <a:t> </a:t>
            </a:r>
            <a:r>
              <a:rPr sz="1400" i="1" spc="-30" smtClean="0">
                <a:solidFill>
                  <a:srgbClr val="050505"/>
                </a:solidFill>
                <a:latin typeface="Times New Roman" panose="02020603050405020304"/>
                <a:cs typeface="Times New Roman" panose="02020603050405020304"/>
              </a:rPr>
              <a:t>11</a:t>
            </a:r>
            <a:r>
              <a:rPr lang="vi-VN" sz="1400" i="1" spc="-30" smtClean="0">
                <a:solidFill>
                  <a:srgbClr val="050505"/>
                </a:solidFill>
                <a:latin typeface="Times New Roman" panose="02020603050405020304"/>
                <a:cs typeface="Times New Roman" panose="02020603050405020304"/>
              </a:rPr>
              <a:t> – 19 </a:t>
            </a:r>
            <a:r>
              <a:rPr sz="1400" i="1" spc="-30" smtClean="0">
                <a:solidFill>
                  <a:srgbClr val="050505"/>
                </a:solidFill>
                <a:latin typeface="Times New Roman" panose="02020603050405020304"/>
                <a:cs typeface="Times New Roman" panose="02020603050405020304"/>
              </a:rPr>
              <a:t>March  </a:t>
            </a:r>
            <a:r>
              <a:rPr sz="1400" i="1" spc="-30" dirty="0">
                <a:solidFill>
                  <a:srgbClr val="050505"/>
                </a:solidFill>
                <a:latin typeface="Times New Roman" panose="02020603050405020304"/>
                <a:cs typeface="Times New Roman" panose="02020603050405020304"/>
              </a:rPr>
              <a:t>2019 </a:t>
            </a:r>
            <a:r>
              <a:rPr sz="1400" i="1" spc="-25">
                <a:solidFill>
                  <a:srgbClr val="050505"/>
                </a:solidFill>
                <a:latin typeface="Times New Roman" panose="02020603050405020304"/>
                <a:cs typeface="Times New Roman" panose="02020603050405020304"/>
              </a:rPr>
              <a:t>at </a:t>
            </a:r>
            <a:r>
              <a:rPr lang="vi-VN" sz="1400" i="1" spc="-25" smtClean="0">
                <a:solidFill>
                  <a:srgbClr val="050505"/>
                </a:solidFill>
                <a:latin typeface="Times New Roman" panose="02020603050405020304"/>
                <a:cs typeface="Times New Roman" panose="02020603050405020304"/>
              </a:rPr>
              <a:t>the </a:t>
            </a:r>
            <a:r>
              <a:rPr sz="1400" i="1" spc="-25" smtClean="0">
                <a:solidFill>
                  <a:srgbClr val="050505"/>
                </a:solidFill>
                <a:latin typeface="Times New Roman" panose="02020603050405020304"/>
                <a:cs typeface="Times New Roman" panose="02020603050405020304"/>
              </a:rPr>
              <a:t>Faculty </a:t>
            </a:r>
            <a:r>
              <a:rPr sz="1400" i="1" spc="-25" dirty="0">
                <a:solidFill>
                  <a:srgbClr val="050505"/>
                </a:solidFill>
                <a:latin typeface="Times New Roman" panose="02020603050405020304"/>
                <a:cs typeface="Times New Roman" panose="02020603050405020304"/>
              </a:rPr>
              <a:t>of </a:t>
            </a:r>
            <a:r>
              <a:rPr sz="1400" i="1" spc="-30" dirty="0">
                <a:solidFill>
                  <a:srgbClr val="050505"/>
                </a:solidFill>
                <a:latin typeface="Times New Roman" panose="02020603050405020304"/>
                <a:cs typeface="Times New Roman" panose="02020603050405020304"/>
              </a:rPr>
              <a:t>Animal </a:t>
            </a:r>
            <a:r>
              <a:rPr sz="1400" i="1" spc="-25" dirty="0">
                <a:solidFill>
                  <a:srgbClr val="050505"/>
                </a:solidFill>
                <a:latin typeface="Times New Roman" panose="02020603050405020304"/>
                <a:cs typeface="Times New Roman" panose="02020603050405020304"/>
              </a:rPr>
              <a:t>Science </a:t>
            </a:r>
            <a:r>
              <a:rPr sz="1400" i="1" spc="-30" dirty="0">
                <a:solidFill>
                  <a:srgbClr val="050505"/>
                </a:solidFill>
                <a:latin typeface="Times New Roman" panose="02020603050405020304"/>
                <a:cs typeface="Times New Roman" panose="02020603050405020304"/>
              </a:rPr>
              <a:t>and  </a:t>
            </a:r>
            <a:r>
              <a:rPr sz="1400" i="1" spc="-25" dirty="0">
                <a:solidFill>
                  <a:srgbClr val="050505"/>
                </a:solidFill>
                <a:latin typeface="Times New Roman" panose="02020603050405020304"/>
                <a:cs typeface="Times New Roman" panose="02020603050405020304"/>
              </a:rPr>
              <a:t>Veterinary </a:t>
            </a:r>
            <a:r>
              <a:rPr sz="1400" i="1" spc="-30" dirty="0">
                <a:solidFill>
                  <a:srgbClr val="050505"/>
                </a:solidFill>
                <a:latin typeface="Times New Roman" panose="02020603050405020304"/>
                <a:cs typeface="Times New Roman" panose="02020603050405020304"/>
              </a:rPr>
              <a:t>Medicine </a:t>
            </a:r>
            <a:r>
              <a:rPr sz="1400" i="1" spc="-20" dirty="0">
                <a:solidFill>
                  <a:srgbClr val="050505"/>
                </a:solidFill>
                <a:latin typeface="Times New Roman" panose="02020603050405020304"/>
                <a:cs typeface="Times New Roman" panose="02020603050405020304"/>
              </a:rPr>
              <a:t>- </a:t>
            </a:r>
            <a:r>
              <a:rPr sz="1400" i="1" spc="-35" dirty="0">
                <a:solidFill>
                  <a:srgbClr val="050505"/>
                </a:solidFill>
                <a:latin typeface="Times New Roman" panose="02020603050405020304"/>
                <a:cs typeface="Times New Roman" panose="02020603050405020304"/>
              </a:rPr>
              <a:t>Nong Lam </a:t>
            </a:r>
            <a:r>
              <a:rPr sz="1400" i="1" spc="-25" dirty="0">
                <a:solidFill>
                  <a:srgbClr val="050505"/>
                </a:solidFill>
                <a:latin typeface="Times New Roman" panose="02020603050405020304"/>
                <a:cs typeface="Times New Roman" panose="02020603050405020304"/>
              </a:rPr>
              <a:t>University,  </a:t>
            </a:r>
            <a:r>
              <a:rPr sz="1400" i="1" spc="-35" dirty="0">
                <a:solidFill>
                  <a:srgbClr val="050505"/>
                </a:solidFill>
                <a:latin typeface="Times New Roman" panose="02020603050405020304"/>
                <a:cs typeface="Times New Roman" panose="02020603050405020304"/>
              </a:rPr>
              <a:t>Ho </a:t>
            </a:r>
            <a:r>
              <a:rPr sz="1400" i="1" spc="-30" dirty="0">
                <a:solidFill>
                  <a:srgbClr val="050505"/>
                </a:solidFill>
                <a:latin typeface="Times New Roman" panose="02020603050405020304"/>
                <a:cs typeface="Times New Roman" panose="02020603050405020304"/>
              </a:rPr>
              <a:t>Chi </a:t>
            </a:r>
            <a:r>
              <a:rPr sz="1400" i="1" spc="-30">
                <a:solidFill>
                  <a:srgbClr val="050505"/>
                </a:solidFill>
                <a:latin typeface="Times New Roman" panose="02020603050405020304"/>
                <a:cs typeface="Times New Roman" panose="02020603050405020304"/>
              </a:rPr>
              <a:t>Minh </a:t>
            </a:r>
            <a:r>
              <a:rPr lang="vi-VN" sz="1400" i="1" spc="-20" dirty="0">
                <a:solidFill>
                  <a:srgbClr val="050505"/>
                </a:solidFill>
                <a:latin typeface="Times New Roman" panose="02020603050405020304"/>
                <a:cs typeface="Times New Roman" panose="02020603050405020304"/>
              </a:rPr>
              <a:t>C</a:t>
            </a:r>
            <a:r>
              <a:rPr sz="1400" i="1" spc="-20" smtClean="0">
                <a:solidFill>
                  <a:srgbClr val="050505"/>
                </a:solidFill>
                <a:latin typeface="Times New Roman" panose="02020603050405020304"/>
                <a:cs typeface="Times New Roman" panose="02020603050405020304"/>
              </a:rPr>
              <a:t>ity</a:t>
            </a:r>
            <a:r>
              <a:rPr sz="1400" i="1" spc="-20" dirty="0">
                <a:solidFill>
                  <a:srgbClr val="050505"/>
                </a:solidFill>
                <a:latin typeface="Times New Roman" panose="02020603050405020304"/>
                <a:cs typeface="Times New Roman" panose="02020603050405020304"/>
              </a:rPr>
              <a:t>, </a:t>
            </a:r>
            <a:r>
              <a:rPr sz="1400" i="1" spc="-30" dirty="0">
                <a:solidFill>
                  <a:srgbClr val="050505"/>
                </a:solidFill>
                <a:latin typeface="Times New Roman" panose="02020603050405020304"/>
                <a:cs typeface="Times New Roman" panose="02020603050405020304"/>
              </a:rPr>
              <a:t>Vietnam. </a:t>
            </a:r>
            <a:r>
              <a:rPr sz="1400" i="1" spc="-25">
                <a:solidFill>
                  <a:srgbClr val="050505"/>
                </a:solidFill>
                <a:latin typeface="Times New Roman" panose="02020603050405020304"/>
                <a:cs typeface="Times New Roman" panose="02020603050405020304"/>
              </a:rPr>
              <a:t>Participants </a:t>
            </a:r>
            <a:r>
              <a:rPr lang="vi-VN" sz="1400" i="1" spc="-30" smtClean="0">
                <a:solidFill>
                  <a:srgbClr val="050505"/>
                </a:solidFill>
                <a:latin typeface="Times New Roman" panose="02020603050405020304"/>
                <a:cs typeface="Times New Roman" panose="02020603050405020304"/>
              </a:rPr>
              <a:t>will</a:t>
            </a:r>
            <a:r>
              <a:rPr sz="1400" i="1" spc="-30" smtClean="0">
                <a:solidFill>
                  <a:srgbClr val="050505"/>
                </a:solidFill>
                <a:latin typeface="Times New Roman" panose="02020603050405020304"/>
                <a:cs typeface="Times New Roman" panose="02020603050405020304"/>
              </a:rPr>
              <a:t> </a:t>
            </a:r>
            <a:r>
              <a:rPr sz="1400" i="1" spc="-25">
                <a:solidFill>
                  <a:srgbClr val="050505"/>
                </a:solidFill>
                <a:latin typeface="Times New Roman" panose="02020603050405020304"/>
                <a:cs typeface="Times New Roman" panose="02020603050405020304"/>
              </a:rPr>
              <a:t>befenit </a:t>
            </a:r>
            <a:r>
              <a:rPr sz="1400" i="1" spc="-30" smtClean="0">
                <a:solidFill>
                  <a:srgbClr val="050505"/>
                </a:solidFill>
                <a:latin typeface="Times New Roman" panose="02020603050405020304"/>
                <a:cs typeface="Times New Roman" panose="02020603050405020304"/>
              </a:rPr>
              <a:t>f</a:t>
            </a:r>
            <a:r>
              <a:rPr lang="vi-VN" sz="1400" i="1" spc="-30" smtClean="0">
                <a:solidFill>
                  <a:srgbClr val="050505"/>
                </a:solidFill>
                <a:latin typeface="Times New Roman" panose="02020603050405020304"/>
                <a:cs typeface="Times New Roman" panose="02020603050405020304"/>
              </a:rPr>
              <a:t>r</a:t>
            </a:r>
            <a:r>
              <a:rPr sz="1400" i="1" spc="-30" smtClean="0">
                <a:solidFill>
                  <a:srgbClr val="050505"/>
                </a:solidFill>
                <a:latin typeface="Times New Roman" panose="02020603050405020304"/>
                <a:cs typeface="Times New Roman" panose="02020603050405020304"/>
              </a:rPr>
              <a:t>om </a:t>
            </a:r>
            <a:r>
              <a:rPr sz="1400" i="1" spc="-25" dirty="0">
                <a:solidFill>
                  <a:srgbClr val="050505"/>
                </a:solidFill>
                <a:latin typeface="Times New Roman" panose="02020603050405020304"/>
                <a:cs typeface="Times New Roman" panose="02020603050405020304"/>
              </a:rPr>
              <a:t>not only provided  </a:t>
            </a:r>
            <a:r>
              <a:rPr sz="1400" i="1" spc="-30" dirty="0">
                <a:solidFill>
                  <a:srgbClr val="050505"/>
                </a:solidFill>
                <a:latin typeface="Times New Roman" panose="02020603050405020304"/>
                <a:cs typeface="Times New Roman" panose="02020603050405020304"/>
              </a:rPr>
              <a:t>knowledge </a:t>
            </a:r>
            <a:r>
              <a:rPr sz="1400" i="1" spc="-30">
                <a:solidFill>
                  <a:srgbClr val="050505"/>
                </a:solidFill>
                <a:latin typeface="Times New Roman" panose="02020603050405020304"/>
                <a:cs typeface="Times New Roman" panose="02020603050405020304"/>
              </a:rPr>
              <a:t>on </a:t>
            </a:r>
            <a:r>
              <a:rPr lang="vi-VN" sz="1400" i="1" spc="-30" smtClean="0">
                <a:solidFill>
                  <a:srgbClr val="050505"/>
                </a:solidFill>
                <a:latin typeface="Times New Roman" panose="02020603050405020304"/>
                <a:cs typeface="Times New Roman" panose="02020603050405020304"/>
              </a:rPr>
              <a:t>bio-tech applications in animal science</a:t>
            </a:r>
            <a:r>
              <a:rPr sz="1400" i="1" spc="-30" smtClean="0">
                <a:solidFill>
                  <a:srgbClr val="050505"/>
                </a:solidFill>
                <a:latin typeface="Times New Roman" panose="02020603050405020304"/>
                <a:cs typeface="Times New Roman" panose="02020603050405020304"/>
              </a:rPr>
              <a:t> </a:t>
            </a:r>
            <a:r>
              <a:rPr sz="1400" i="1" spc="-30" dirty="0">
                <a:solidFill>
                  <a:srgbClr val="050505"/>
                </a:solidFill>
                <a:latin typeface="Times New Roman" panose="02020603050405020304"/>
                <a:cs typeface="Times New Roman" panose="02020603050405020304"/>
              </a:rPr>
              <a:t>and </a:t>
            </a:r>
            <a:r>
              <a:rPr sz="1400" i="1" spc="-25">
                <a:solidFill>
                  <a:srgbClr val="050505"/>
                </a:solidFill>
                <a:latin typeface="Times New Roman" panose="02020603050405020304"/>
                <a:cs typeface="Times New Roman" panose="02020603050405020304"/>
              </a:rPr>
              <a:t>sustainable  </a:t>
            </a:r>
            <a:r>
              <a:rPr lang="vi-VN" sz="1400" i="1" spc="-25" smtClean="0">
                <a:solidFill>
                  <a:srgbClr val="050505"/>
                </a:solidFill>
                <a:latin typeface="Times New Roman" panose="02020603050405020304"/>
                <a:cs typeface="Times New Roman" panose="02020603050405020304"/>
              </a:rPr>
              <a:t>livestock</a:t>
            </a:r>
            <a:r>
              <a:rPr sz="1400" i="1" spc="-25" smtClean="0">
                <a:solidFill>
                  <a:srgbClr val="050505"/>
                </a:solidFill>
                <a:latin typeface="Times New Roman" panose="02020603050405020304"/>
                <a:cs typeface="Times New Roman" panose="02020603050405020304"/>
              </a:rPr>
              <a:t>, </a:t>
            </a:r>
            <a:r>
              <a:rPr sz="1400" i="1" spc="-25" dirty="0">
                <a:solidFill>
                  <a:srgbClr val="050505"/>
                </a:solidFill>
                <a:latin typeface="Times New Roman" panose="02020603050405020304"/>
                <a:cs typeface="Times New Roman" panose="02020603050405020304"/>
              </a:rPr>
              <a:t>laboratory exercise </a:t>
            </a:r>
            <a:r>
              <a:rPr sz="1400" i="1" spc="-30" dirty="0">
                <a:solidFill>
                  <a:srgbClr val="050505"/>
                </a:solidFill>
                <a:latin typeface="Times New Roman" panose="02020603050405020304"/>
                <a:cs typeface="Times New Roman" panose="02020603050405020304"/>
              </a:rPr>
              <a:t>and </a:t>
            </a:r>
            <a:r>
              <a:rPr sz="1400" i="1" spc="-20" dirty="0">
                <a:solidFill>
                  <a:srgbClr val="050505"/>
                </a:solidFill>
                <a:latin typeface="Times New Roman" panose="02020603050405020304"/>
                <a:cs typeface="Times New Roman" panose="02020603050405020304"/>
              </a:rPr>
              <a:t>fieldtrip  </a:t>
            </a:r>
            <a:r>
              <a:rPr sz="1400" i="1" spc="-25">
                <a:solidFill>
                  <a:srgbClr val="050505"/>
                </a:solidFill>
                <a:latin typeface="Times New Roman" panose="02020603050405020304"/>
                <a:cs typeface="Times New Roman" panose="02020603050405020304"/>
              </a:rPr>
              <a:t>to </a:t>
            </a:r>
            <a:r>
              <a:rPr lang="vi-VN" sz="1400" i="1" spc="-35" smtClean="0">
                <a:solidFill>
                  <a:srgbClr val="050505"/>
                </a:solidFill>
                <a:latin typeface="Times New Roman" panose="02020603050405020304"/>
                <a:cs typeface="Times New Roman" panose="02020603050405020304"/>
              </a:rPr>
              <a:t>Lam Dong province</a:t>
            </a:r>
            <a:r>
              <a:rPr sz="1400" i="1" spc="-25" smtClean="0">
                <a:solidFill>
                  <a:srgbClr val="050505"/>
                </a:solidFill>
                <a:latin typeface="Times New Roman" panose="02020603050405020304"/>
                <a:cs typeface="Times New Roman" panose="02020603050405020304"/>
              </a:rPr>
              <a:t>, </a:t>
            </a:r>
            <a:r>
              <a:rPr sz="1400" i="1" spc="-25" dirty="0">
                <a:solidFill>
                  <a:srgbClr val="050505"/>
                </a:solidFill>
                <a:latin typeface="Times New Roman" panose="02020603050405020304"/>
                <a:cs typeface="Times New Roman" panose="02020603050405020304"/>
              </a:rPr>
              <a:t>but also </a:t>
            </a:r>
            <a:r>
              <a:rPr sz="1400" i="1" spc="-30" dirty="0">
                <a:solidFill>
                  <a:srgbClr val="050505"/>
                </a:solidFill>
                <a:latin typeface="Times New Roman" panose="02020603050405020304"/>
                <a:cs typeface="Times New Roman" panose="02020603050405020304"/>
              </a:rPr>
              <a:t>networking </a:t>
            </a:r>
            <a:r>
              <a:rPr sz="1400" i="1" spc="-25" dirty="0">
                <a:solidFill>
                  <a:srgbClr val="050505"/>
                </a:solidFill>
                <a:latin typeface="Times New Roman" panose="02020603050405020304"/>
                <a:cs typeface="Times New Roman" panose="02020603050405020304"/>
              </a:rPr>
              <a:t>with  other people with similar </a:t>
            </a:r>
            <a:r>
              <a:rPr sz="1400" i="1" spc="-30">
                <a:solidFill>
                  <a:srgbClr val="050505"/>
                </a:solidFill>
                <a:latin typeface="Times New Roman" panose="02020603050405020304"/>
                <a:cs typeface="Times New Roman" panose="02020603050405020304"/>
              </a:rPr>
              <a:t>academic</a:t>
            </a:r>
            <a:r>
              <a:rPr sz="1400" i="1" spc="45">
                <a:solidFill>
                  <a:srgbClr val="050505"/>
                </a:solidFill>
                <a:latin typeface="Times New Roman" panose="02020603050405020304"/>
                <a:cs typeface="Times New Roman" panose="02020603050405020304"/>
              </a:rPr>
              <a:t> </a:t>
            </a:r>
            <a:r>
              <a:rPr sz="1400" i="1" spc="-25" smtClean="0">
                <a:solidFill>
                  <a:srgbClr val="050505"/>
                </a:solidFill>
                <a:latin typeface="Times New Roman" panose="02020603050405020304"/>
                <a:cs typeface="Times New Roman" panose="02020603050405020304"/>
              </a:rPr>
              <a:t>inter</a:t>
            </a:r>
            <a:r>
              <a:rPr lang="vi-VN" sz="1400" i="1" spc="-25" smtClean="0">
                <a:solidFill>
                  <a:srgbClr val="050505"/>
                </a:solidFill>
                <a:latin typeface="Times New Roman" panose="02020603050405020304"/>
                <a:cs typeface="Times New Roman" panose="02020603050405020304"/>
              </a:rPr>
              <a:t>e</a:t>
            </a:r>
            <a:r>
              <a:rPr sz="1400" i="1" spc="-25" smtClean="0">
                <a:solidFill>
                  <a:srgbClr val="050505"/>
                </a:solidFill>
                <a:latin typeface="Times New Roman" panose="02020603050405020304"/>
                <a:cs typeface="Times New Roman" panose="02020603050405020304"/>
              </a:rPr>
              <a:t>st</a:t>
            </a:r>
            <a:r>
              <a:rPr lang="vi-VN" sz="1400" i="1" spc="-25" smtClean="0">
                <a:solidFill>
                  <a:srgbClr val="050505"/>
                </a:solidFill>
                <a:latin typeface="Times New Roman" panose="02020603050405020304"/>
                <a:cs typeface="Times New Roman" panose="02020603050405020304"/>
              </a:rPr>
              <a:t>s</a:t>
            </a:r>
            <a:r>
              <a:rPr sz="1400" i="1" spc="-25" smtClean="0">
                <a:solidFill>
                  <a:srgbClr val="050505"/>
                </a:solidFill>
                <a:latin typeface="Times New Roman" panose="02020603050405020304"/>
                <a:cs typeface="Times New Roman" panose="02020603050405020304"/>
              </a:rPr>
              <a:t>.</a:t>
            </a:r>
            <a:endParaRPr sz="1400">
              <a:latin typeface="Times New Roman" panose="02020603050405020304"/>
              <a:cs typeface="Times New Roman" panose="02020603050405020304"/>
            </a:endParaRPr>
          </a:p>
          <a:p>
            <a:pPr marL="269875" marR="21590" indent="271780" algn="just">
              <a:lnSpc>
                <a:spcPct val="119000"/>
              </a:lnSpc>
            </a:pPr>
            <a:r>
              <a:rPr sz="1400" i="1" spc="-20">
                <a:solidFill>
                  <a:srgbClr val="050505"/>
                </a:solidFill>
                <a:latin typeface="Times New Roman" panose="02020603050405020304"/>
                <a:cs typeface="Times New Roman" panose="02020603050405020304"/>
              </a:rPr>
              <a:t>It </a:t>
            </a:r>
            <a:r>
              <a:rPr sz="1400" i="1" spc="-30" smtClean="0">
                <a:solidFill>
                  <a:srgbClr val="050505"/>
                </a:solidFill>
                <a:latin typeface="Times New Roman" panose="02020603050405020304"/>
                <a:cs typeface="Times New Roman" panose="02020603050405020304"/>
              </a:rPr>
              <a:t> </a:t>
            </a:r>
            <a:r>
              <a:rPr lang="vi-VN" sz="1400" i="1" spc="-30" smtClean="0">
                <a:solidFill>
                  <a:srgbClr val="050505"/>
                </a:solidFill>
                <a:latin typeface="Times New Roman" panose="02020603050405020304"/>
                <a:cs typeface="Times New Roman" panose="02020603050405020304"/>
              </a:rPr>
              <a:t>will be</a:t>
            </a:r>
            <a:r>
              <a:rPr sz="1400" i="1" spc="-30" smtClean="0">
                <a:solidFill>
                  <a:srgbClr val="050505"/>
                </a:solidFill>
                <a:latin typeface="Times New Roman" panose="02020603050405020304"/>
                <a:cs typeface="Times New Roman" panose="02020603050405020304"/>
              </a:rPr>
              <a:t> </a:t>
            </a:r>
            <a:r>
              <a:rPr sz="1400" i="1" spc="-30" dirty="0">
                <a:solidFill>
                  <a:srgbClr val="050505"/>
                </a:solidFill>
                <a:latin typeface="Times New Roman" panose="02020603050405020304"/>
                <a:cs typeface="Times New Roman" panose="02020603050405020304"/>
              </a:rPr>
              <a:t>an </a:t>
            </a:r>
            <a:r>
              <a:rPr sz="1400" i="1" spc="-25" dirty="0">
                <a:solidFill>
                  <a:srgbClr val="050505"/>
                </a:solidFill>
                <a:latin typeface="Times New Roman" panose="02020603050405020304"/>
                <a:cs typeface="Times New Roman" panose="02020603050405020304"/>
              </a:rPr>
              <a:t>outstanding </a:t>
            </a:r>
            <a:r>
              <a:rPr sz="1400" i="1" spc="-25">
                <a:solidFill>
                  <a:srgbClr val="050505"/>
                </a:solidFill>
                <a:latin typeface="Times New Roman" panose="02020603050405020304"/>
                <a:cs typeface="Times New Roman" panose="02020603050405020304"/>
              </a:rPr>
              <a:t>opportunity </a:t>
            </a:r>
            <a:r>
              <a:rPr sz="1400" i="1" spc="-25" smtClean="0">
                <a:solidFill>
                  <a:srgbClr val="050505"/>
                </a:solidFill>
                <a:latin typeface="Times New Roman" panose="02020603050405020304"/>
                <a:cs typeface="Times New Roman" panose="02020603050405020304"/>
              </a:rPr>
              <a:t>for</a:t>
            </a:r>
            <a:r>
              <a:rPr lang="vi-VN" sz="1400" i="1" spc="-25" smtClean="0">
                <a:solidFill>
                  <a:srgbClr val="050505"/>
                </a:solidFill>
                <a:latin typeface="Times New Roman" panose="02020603050405020304"/>
                <a:cs typeface="Times New Roman" panose="02020603050405020304"/>
              </a:rPr>
              <a:t> </a:t>
            </a:r>
            <a:r>
              <a:rPr sz="1400" i="1" spc="-25" smtClean="0">
                <a:solidFill>
                  <a:srgbClr val="050505"/>
                </a:solidFill>
                <a:latin typeface="Times New Roman" panose="02020603050405020304"/>
                <a:cs typeface="Times New Roman" panose="02020603050405020304"/>
              </a:rPr>
              <a:t>participants </a:t>
            </a:r>
            <a:r>
              <a:rPr sz="1400" i="1" spc="-25" dirty="0">
                <a:solidFill>
                  <a:srgbClr val="050505"/>
                </a:solidFill>
                <a:latin typeface="Times New Roman" panose="02020603050405020304"/>
                <a:cs typeface="Times New Roman" panose="02020603050405020304"/>
              </a:rPr>
              <a:t>to experience </a:t>
            </a:r>
            <a:r>
              <a:rPr sz="1400" i="1" spc="-30" dirty="0">
                <a:solidFill>
                  <a:srgbClr val="050505"/>
                </a:solidFill>
                <a:latin typeface="Times New Roman" panose="02020603050405020304"/>
                <a:cs typeface="Times New Roman" panose="02020603050405020304"/>
              </a:rPr>
              <a:t>Japanese  knowledge and </a:t>
            </a:r>
            <a:r>
              <a:rPr sz="1400" i="1" spc="-20" dirty="0">
                <a:solidFill>
                  <a:srgbClr val="050505"/>
                </a:solidFill>
                <a:latin typeface="Times New Roman" panose="02020603050405020304"/>
                <a:cs typeface="Times New Roman" panose="02020603050405020304"/>
              </a:rPr>
              <a:t>skills. </a:t>
            </a:r>
            <a:r>
              <a:rPr sz="1400" i="1" spc="-30" dirty="0">
                <a:solidFill>
                  <a:srgbClr val="050505"/>
                </a:solidFill>
                <a:latin typeface="Times New Roman" panose="02020603050405020304"/>
                <a:cs typeface="Times New Roman" panose="02020603050405020304"/>
              </a:rPr>
              <a:t>The </a:t>
            </a:r>
            <a:r>
              <a:rPr sz="1400" i="1" spc="-25" dirty="0">
                <a:solidFill>
                  <a:srgbClr val="050505"/>
                </a:solidFill>
                <a:latin typeface="Times New Roman" panose="02020603050405020304"/>
                <a:cs typeface="Times New Roman" panose="02020603050405020304"/>
              </a:rPr>
              <a:t>subjects will </a:t>
            </a:r>
            <a:r>
              <a:rPr sz="1400" i="1" spc="-30" dirty="0">
                <a:solidFill>
                  <a:srgbClr val="050505"/>
                </a:solidFill>
                <a:latin typeface="Times New Roman" panose="02020603050405020304"/>
                <a:cs typeface="Times New Roman" panose="02020603050405020304"/>
              </a:rPr>
              <a:t>be  </a:t>
            </a:r>
            <a:r>
              <a:rPr sz="1400" i="1" spc="-25" dirty="0">
                <a:solidFill>
                  <a:srgbClr val="050505"/>
                </a:solidFill>
                <a:latin typeface="Times New Roman" panose="02020603050405020304"/>
                <a:cs typeface="Times New Roman" panose="02020603050405020304"/>
              </a:rPr>
              <a:t>given </a:t>
            </a:r>
            <a:r>
              <a:rPr sz="1400" i="1" spc="-30" dirty="0">
                <a:solidFill>
                  <a:srgbClr val="050505"/>
                </a:solidFill>
                <a:latin typeface="Times New Roman" panose="02020603050405020304"/>
                <a:cs typeface="Times New Roman" panose="02020603050405020304"/>
              </a:rPr>
              <a:t>by </a:t>
            </a:r>
            <a:r>
              <a:rPr sz="1400" i="1" spc="-25" dirty="0">
                <a:solidFill>
                  <a:srgbClr val="050505"/>
                </a:solidFill>
                <a:latin typeface="Times New Roman" panose="02020603050405020304"/>
                <a:cs typeface="Times New Roman" panose="02020603050405020304"/>
              </a:rPr>
              <a:t>lecturers </a:t>
            </a:r>
            <a:r>
              <a:rPr sz="1400" i="1" spc="-30" dirty="0">
                <a:solidFill>
                  <a:srgbClr val="050505"/>
                </a:solidFill>
                <a:latin typeface="Times New Roman" panose="02020603050405020304"/>
                <a:cs typeface="Times New Roman" panose="02020603050405020304"/>
              </a:rPr>
              <a:t>and </a:t>
            </a:r>
            <a:r>
              <a:rPr sz="1400" i="1" spc="-25" dirty="0">
                <a:solidFill>
                  <a:srgbClr val="050505"/>
                </a:solidFill>
                <a:latin typeface="Times New Roman" panose="02020603050405020304"/>
                <a:cs typeface="Times New Roman" panose="02020603050405020304"/>
              </a:rPr>
              <a:t>professors </a:t>
            </a:r>
            <a:r>
              <a:rPr sz="1400" i="1" spc="-30" dirty="0">
                <a:solidFill>
                  <a:srgbClr val="050505"/>
                </a:solidFill>
                <a:latin typeface="Times New Roman" panose="02020603050405020304"/>
                <a:cs typeface="Times New Roman" panose="02020603050405020304"/>
              </a:rPr>
              <a:t>from </a:t>
            </a:r>
            <a:r>
              <a:rPr sz="1400" i="1" spc="-25" dirty="0">
                <a:solidFill>
                  <a:srgbClr val="050505"/>
                </a:solidFill>
                <a:latin typeface="Times New Roman" panose="02020603050405020304"/>
                <a:cs typeface="Times New Roman" panose="02020603050405020304"/>
              </a:rPr>
              <a:t>both  </a:t>
            </a:r>
            <a:r>
              <a:rPr sz="1400" i="1" spc="-35" dirty="0">
                <a:solidFill>
                  <a:srgbClr val="050505"/>
                </a:solidFill>
                <a:latin typeface="Times New Roman" panose="02020603050405020304"/>
                <a:cs typeface="Times New Roman" panose="02020603050405020304"/>
              </a:rPr>
              <a:t>Okayama </a:t>
            </a:r>
            <a:r>
              <a:rPr sz="1400" i="1" spc="-25" dirty="0">
                <a:solidFill>
                  <a:srgbClr val="050505"/>
                </a:solidFill>
                <a:latin typeface="Times New Roman" panose="02020603050405020304"/>
                <a:cs typeface="Times New Roman" panose="02020603050405020304"/>
              </a:rPr>
              <a:t>University </a:t>
            </a:r>
            <a:r>
              <a:rPr sz="1400" i="1" spc="-30" dirty="0">
                <a:solidFill>
                  <a:srgbClr val="050505"/>
                </a:solidFill>
                <a:latin typeface="Times New Roman" panose="02020603050405020304"/>
                <a:cs typeface="Times New Roman" panose="02020603050405020304"/>
              </a:rPr>
              <a:t>and </a:t>
            </a:r>
            <a:r>
              <a:rPr sz="1400" i="1" spc="-25" dirty="0">
                <a:solidFill>
                  <a:srgbClr val="050505"/>
                </a:solidFill>
                <a:latin typeface="Times New Roman" panose="02020603050405020304"/>
                <a:cs typeface="Times New Roman" panose="02020603050405020304"/>
              </a:rPr>
              <a:t>Faculty of </a:t>
            </a:r>
            <a:r>
              <a:rPr sz="1400" i="1" spc="-30" dirty="0">
                <a:solidFill>
                  <a:srgbClr val="050505"/>
                </a:solidFill>
                <a:latin typeface="Times New Roman" panose="02020603050405020304"/>
                <a:cs typeface="Times New Roman" panose="02020603050405020304"/>
              </a:rPr>
              <a:t>Animal  </a:t>
            </a:r>
            <a:r>
              <a:rPr sz="1400" i="1" spc="-25" dirty="0">
                <a:solidFill>
                  <a:srgbClr val="050505"/>
                </a:solidFill>
                <a:latin typeface="Times New Roman" panose="02020603050405020304"/>
                <a:cs typeface="Times New Roman" panose="02020603050405020304"/>
              </a:rPr>
              <a:t>Science </a:t>
            </a:r>
            <a:r>
              <a:rPr sz="1400" i="1" spc="-30" dirty="0">
                <a:solidFill>
                  <a:srgbClr val="050505"/>
                </a:solidFill>
                <a:latin typeface="Times New Roman" panose="02020603050405020304"/>
                <a:cs typeface="Times New Roman" panose="02020603050405020304"/>
              </a:rPr>
              <a:t>and </a:t>
            </a:r>
            <a:r>
              <a:rPr sz="1400" i="1" spc="-25">
                <a:solidFill>
                  <a:srgbClr val="050505"/>
                </a:solidFill>
                <a:latin typeface="Times New Roman" panose="02020603050405020304"/>
                <a:cs typeface="Times New Roman" panose="02020603050405020304"/>
              </a:rPr>
              <a:t>Veterinary </a:t>
            </a:r>
            <a:r>
              <a:rPr sz="1400" i="1" spc="-30" smtClean="0">
                <a:solidFill>
                  <a:srgbClr val="050505"/>
                </a:solidFill>
                <a:latin typeface="Times New Roman" panose="02020603050405020304"/>
                <a:cs typeface="Times New Roman" panose="02020603050405020304"/>
              </a:rPr>
              <a:t>Medic</a:t>
            </a:r>
            <a:r>
              <a:rPr lang="vi-VN" sz="1400" i="1" spc="-30" smtClean="0">
                <a:solidFill>
                  <a:srgbClr val="050505"/>
                </a:solidFill>
                <a:latin typeface="Times New Roman" panose="02020603050405020304"/>
                <a:cs typeface="Times New Roman" panose="02020603050405020304"/>
              </a:rPr>
              <a:t>ine</a:t>
            </a:r>
            <a:r>
              <a:rPr sz="1400" i="1" spc="-30" smtClean="0">
                <a:solidFill>
                  <a:srgbClr val="050505"/>
                </a:solidFill>
                <a:latin typeface="Times New Roman" panose="02020603050405020304"/>
                <a:cs typeface="Times New Roman" panose="02020603050405020304"/>
              </a:rPr>
              <a:t> </a:t>
            </a:r>
            <a:r>
              <a:rPr sz="1400" i="1" spc="-20" dirty="0">
                <a:solidFill>
                  <a:srgbClr val="050505"/>
                </a:solidFill>
                <a:latin typeface="Times New Roman" panose="02020603050405020304"/>
                <a:cs typeface="Times New Roman" panose="02020603050405020304"/>
              </a:rPr>
              <a:t>- </a:t>
            </a:r>
            <a:r>
              <a:rPr sz="1400" i="1" spc="-35" dirty="0">
                <a:solidFill>
                  <a:srgbClr val="050505"/>
                </a:solidFill>
                <a:latin typeface="Times New Roman" panose="02020603050405020304"/>
                <a:cs typeface="Times New Roman" panose="02020603050405020304"/>
              </a:rPr>
              <a:t>Nong Lam  </a:t>
            </a:r>
            <a:r>
              <a:rPr sz="1400" i="1" spc="-25" dirty="0">
                <a:solidFill>
                  <a:srgbClr val="050505"/>
                </a:solidFill>
                <a:latin typeface="Times New Roman" panose="02020603050405020304"/>
                <a:cs typeface="Times New Roman" panose="02020603050405020304"/>
              </a:rPr>
              <a:t>University </a:t>
            </a:r>
            <a:r>
              <a:rPr sz="1400" i="1" spc="-25">
                <a:solidFill>
                  <a:srgbClr val="050505"/>
                </a:solidFill>
                <a:latin typeface="Times New Roman" panose="02020603050405020304"/>
                <a:cs typeface="Times New Roman" panose="02020603050405020304"/>
              </a:rPr>
              <a:t>in </a:t>
            </a:r>
            <a:r>
              <a:rPr sz="1400" i="1" spc="-25" smtClean="0">
                <a:solidFill>
                  <a:srgbClr val="050505"/>
                </a:solidFill>
                <a:latin typeface="Times New Roman" panose="02020603050405020304"/>
                <a:cs typeface="Times New Roman" panose="02020603050405020304"/>
              </a:rPr>
              <a:t>English.</a:t>
            </a:r>
            <a:endParaRPr sz="1400">
              <a:latin typeface="Times New Roman" panose="02020603050405020304"/>
              <a:cs typeface="Times New Roman" panose="02020603050405020304"/>
            </a:endParaRPr>
          </a:p>
        </p:txBody>
      </p:sp>
      <p:sp>
        <p:nvSpPr>
          <p:cNvPr id="67" name="object 67"/>
          <p:cNvSpPr/>
          <p:nvPr/>
        </p:nvSpPr>
        <p:spPr>
          <a:xfrm>
            <a:off x="8763000" y="6537709"/>
            <a:ext cx="879348" cy="870203"/>
          </a:xfrm>
          <a:prstGeom prst="rect">
            <a:avLst/>
          </a:prstGeom>
          <a:blipFill>
            <a:blip r:embed="rId7" cstate="print"/>
            <a:stretch>
              <a:fillRect/>
            </a:stretch>
          </a:blipFill>
        </p:spPr>
        <p:txBody>
          <a:bodyPr wrap="square" lIns="0" tIns="0" rIns="0" bIns="0" rtlCol="0"/>
          <a:lstStyle/>
          <a:p/>
        </p:txBody>
      </p:sp>
      <p:sp>
        <p:nvSpPr>
          <p:cNvPr id="68" name="object 68"/>
          <p:cNvSpPr txBox="1"/>
          <p:nvPr/>
        </p:nvSpPr>
        <p:spPr>
          <a:xfrm>
            <a:off x="6821170" y="90170"/>
            <a:ext cx="3008630" cy="4653915"/>
          </a:xfrm>
          <a:prstGeom prst="rect">
            <a:avLst/>
          </a:prstGeom>
        </p:spPr>
        <p:txBody>
          <a:bodyPr vert="horz" wrap="square" lIns="0" tIns="12700" rIns="0" bIns="0" rtlCol="0">
            <a:spAutoFit/>
          </a:bodyPr>
          <a:lstStyle/>
          <a:p>
            <a:pPr marL="949325">
              <a:lnSpc>
                <a:spcPct val="100000"/>
              </a:lnSpc>
              <a:spcBef>
                <a:spcPts val="100"/>
              </a:spcBef>
            </a:pPr>
            <a:r>
              <a:rPr sz="1600" b="1" spc="-5" dirty="0">
                <a:solidFill>
                  <a:srgbClr val="F76F0D"/>
                </a:solidFill>
                <a:latin typeface="Times New Roman" panose="02020603050405020304"/>
                <a:cs typeface="Times New Roman" panose="02020603050405020304"/>
              </a:rPr>
              <a:t>REGISTRATION</a:t>
            </a:r>
            <a:endParaRPr sz="1600">
              <a:latin typeface="Times New Roman" panose="02020603050405020304"/>
              <a:cs typeface="Times New Roman" panose="02020603050405020304"/>
            </a:endParaRPr>
          </a:p>
          <a:p>
            <a:pPr marL="12700">
              <a:lnSpc>
                <a:spcPct val="100000"/>
              </a:lnSpc>
              <a:spcBef>
                <a:spcPts val="1015"/>
              </a:spcBef>
            </a:pPr>
            <a:r>
              <a:rPr sz="1050" b="1" spc="-40" dirty="0">
                <a:solidFill>
                  <a:srgbClr val="0E0EAE"/>
                </a:solidFill>
                <a:latin typeface="Times New Roman" panose="02020603050405020304"/>
                <a:cs typeface="Times New Roman" panose="02020603050405020304"/>
              </a:rPr>
              <a:t>WHO </a:t>
            </a:r>
            <a:r>
              <a:rPr sz="1050" b="1" spc="-35" dirty="0">
                <a:solidFill>
                  <a:srgbClr val="0E0EAE"/>
                </a:solidFill>
                <a:latin typeface="Times New Roman" panose="02020603050405020304"/>
                <a:cs typeface="Times New Roman" panose="02020603050405020304"/>
              </a:rPr>
              <a:t>CAN</a:t>
            </a:r>
            <a:r>
              <a:rPr sz="1050" b="1" spc="25" dirty="0">
                <a:solidFill>
                  <a:srgbClr val="0E0EAE"/>
                </a:solidFill>
                <a:latin typeface="Times New Roman" panose="02020603050405020304"/>
                <a:cs typeface="Times New Roman" panose="02020603050405020304"/>
              </a:rPr>
              <a:t> </a:t>
            </a:r>
            <a:r>
              <a:rPr sz="1050" b="1" spc="-30" dirty="0">
                <a:solidFill>
                  <a:srgbClr val="0E0EAE"/>
                </a:solidFill>
                <a:latin typeface="Times New Roman" panose="02020603050405020304"/>
                <a:cs typeface="Times New Roman" panose="02020603050405020304"/>
              </a:rPr>
              <a:t>APPLY?</a:t>
            </a:r>
            <a:endParaRPr sz="1050">
              <a:latin typeface="Times New Roman" panose="02020603050405020304"/>
              <a:cs typeface="Times New Roman" panose="02020603050405020304"/>
            </a:endParaRPr>
          </a:p>
          <a:p>
            <a:pPr marL="12700" marR="5080" algn="just">
              <a:lnSpc>
                <a:spcPct val="127000"/>
              </a:lnSpc>
            </a:pPr>
            <a:r>
              <a:rPr sz="1050" spc="-20" dirty="0">
                <a:solidFill>
                  <a:srgbClr val="0E0EAE"/>
                </a:solidFill>
                <a:latin typeface="Times New Roman" panose="02020603050405020304"/>
                <a:cs typeface="Times New Roman" panose="02020603050405020304"/>
              </a:rPr>
              <a:t>Candidates </a:t>
            </a:r>
            <a:r>
              <a:rPr sz="1050" spc="-20">
                <a:solidFill>
                  <a:srgbClr val="0E0EAE"/>
                </a:solidFill>
                <a:latin typeface="Times New Roman" panose="02020603050405020304"/>
                <a:cs typeface="Times New Roman" panose="02020603050405020304"/>
              </a:rPr>
              <a:t>are </a:t>
            </a:r>
            <a:r>
              <a:rPr sz="1050" spc="-20" smtClean="0">
                <a:solidFill>
                  <a:srgbClr val="0E0EAE"/>
                </a:solidFill>
                <a:latin typeface="Times New Roman" panose="02020603050405020304"/>
                <a:cs typeface="Times New Roman" panose="02020603050405020304"/>
              </a:rPr>
              <a:t>students</a:t>
            </a:r>
            <a:r>
              <a:rPr lang="vi-VN" sz="1050" spc="-20">
                <a:solidFill>
                  <a:srgbClr val="0E0EAE"/>
                </a:solidFill>
                <a:latin typeface="Times New Roman" panose="02020603050405020304"/>
                <a:cs typeface="Times New Roman" panose="02020603050405020304"/>
              </a:rPr>
              <a:t> </a:t>
            </a:r>
            <a:r>
              <a:rPr sz="1050" spc="-20" smtClean="0">
                <a:solidFill>
                  <a:srgbClr val="0E0EAE"/>
                </a:solidFill>
                <a:latin typeface="Times New Roman" panose="02020603050405020304"/>
                <a:cs typeface="Times New Roman" panose="02020603050405020304"/>
              </a:rPr>
              <a:t>at least</a:t>
            </a:r>
            <a:r>
              <a:rPr lang="vi-VN" sz="1050" spc="-20" smtClean="0">
                <a:solidFill>
                  <a:srgbClr val="0E0EAE"/>
                </a:solidFill>
                <a:latin typeface="Times New Roman" panose="02020603050405020304"/>
                <a:cs typeface="Times New Roman" panose="02020603050405020304"/>
              </a:rPr>
              <a:t> in </a:t>
            </a:r>
            <a:r>
              <a:rPr sz="1050" spc="-20" smtClean="0">
                <a:solidFill>
                  <a:srgbClr val="0E0EAE"/>
                </a:solidFill>
                <a:latin typeface="Times New Roman" panose="02020603050405020304"/>
                <a:cs typeface="Times New Roman" panose="02020603050405020304"/>
              </a:rPr>
              <a:t>3</a:t>
            </a:r>
            <a:r>
              <a:rPr sz="1575" spc="-30" baseline="26000" smtClean="0">
                <a:solidFill>
                  <a:srgbClr val="0E0EAE"/>
                </a:solidFill>
                <a:latin typeface="Times New Roman" panose="02020603050405020304"/>
                <a:cs typeface="Times New Roman" panose="02020603050405020304"/>
              </a:rPr>
              <a:t>rd </a:t>
            </a:r>
            <a:r>
              <a:rPr sz="1050" spc="-20" dirty="0">
                <a:solidFill>
                  <a:srgbClr val="0E0EAE"/>
                </a:solidFill>
                <a:latin typeface="Times New Roman" panose="02020603050405020304"/>
                <a:cs typeface="Times New Roman" panose="02020603050405020304"/>
              </a:rPr>
              <a:t>year, postgraduate  students, </a:t>
            </a:r>
            <a:r>
              <a:rPr sz="1050" spc="-25" dirty="0">
                <a:solidFill>
                  <a:srgbClr val="0E0EAE"/>
                </a:solidFill>
                <a:latin typeface="Times New Roman" panose="02020603050405020304"/>
                <a:cs typeface="Times New Roman" panose="02020603050405020304"/>
              </a:rPr>
              <a:t>young </a:t>
            </a:r>
            <a:r>
              <a:rPr sz="1050" spc="-20" dirty="0">
                <a:solidFill>
                  <a:srgbClr val="0E0EAE"/>
                </a:solidFill>
                <a:latin typeface="Times New Roman" panose="02020603050405020304"/>
                <a:cs typeface="Times New Roman" panose="02020603050405020304"/>
              </a:rPr>
              <a:t>lecturers </a:t>
            </a:r>
            <a:r>
              <a:rPr sz="1050" spc="-25" dirty="0">
                <a:solidFill>
                  <a:srgbClr val="0E0EAE"/>
                </a:solidFill>
                <a:latin typeface="Times New Roman" panose="02020603050405020304"/>
                <a:cs typeface="Times New Roman" panose="02020603050405020304"/>
              </a:rPr>
              <a:t>and </a:t>
            </a:r>
            <a:r>
              <a:rPr sz="1050" spc="-20" dirty="0">
                <a:solidFill>
                  <a:srgbClr val="0E0EAE"/>
                </a:solidFill>
                <a:latin typeface="Times New Roman" panose="02020603050405020304"/>
                <a:cs typeface="Times New Roman" panose="02020603050405020304"/>
              </a:rPr>
              <a:t>international students </a:t>
            </a:r>
            <a:r>
              <a:rPr sz="1050" spc="-25" dirty="0">
                <a:solidFill>
                  <a:srgbClr val="0E0EAE"/>
                </a:solidFill>
                <a:latin typeface="Times New Roman" panose="02020603050405020304"/>
                <a:cs typeface="Times New Roman" panose="02020603050405020304"/>
              </a:rPr>
              <a:t>who  </a:t>
            </a:r>
            <a:r>
              <a:rPr sz="1050" spc="-20" dirty="0">
                <a:solidFill>
                  <a:srgbClr val="0E0EAE"/>
                </a:solidFill>
                <a:latin typeface="Times New Roman" panose="02020603050405020304"/>
                <a:cs typeface="Times New Roman" panose="02020603050405020304"/>
              </a:rPr>
              <a:t>have studied at </a:t>
            </a:r>
            <a:r>
              <a:rPr sz="1050" spc="-25" dirty="0">
                <a:solidFill>
                  <a:srgbClr val="0E0EAE"/>
                </a:solidFill>
                <a:latin typeface="Times New Roman" panose="02020603050405020304"/>
                <a:cs typeface="Times New Roman" panose="02020603050405020304"/>
              </a:rPr>
              <a:t>Nong </a:t>
            </a:r>
            <a:r>
              <a:rPr sz="1050" spc="-30" dirty="0">
                <a:solidFill>
                  <a:srgbClr val="0E0EAE"/>
                </a:solidFill>
                <a:latin typeface="Times New Roman" panose="02020603050405020304"/>
                <a:cs typeface="Times New Roman" panose="02020603050405020304"/>
              </a:rPr>
              <a:t>Lam </a:t>
            </a:r>
            <a:r>
              <a:rPr sz="1050" spc="-20" dirty="0">
                <a:solidFill>
                  <a:srgbClr val="0E0EAE"/>
                </a:solidFill>
                <a:latin typeface="Times New Roman" panose="02020603050405020304"/>
                <a:cs typeface="Times New Roman" panose="02020603050405020304"/>
              </a:rPr>
              <a:t>University or are studying at  different universities </a:t>
            </a:r>
            <a:r>
              <a:rPr sz="1050" spc="-25" dirty="0">
                <a:solidFill>
                  <a:srgbClr val="0E0EAE"/>
                </a:solidFill>
                <a:latin typeface="Times New Roman" panose="02020603050405020304"/>
                <a:cs typeface="Times New Roman" panose="02020603050405020304"/>
              </a:rPr>
              <a:t>which </a:t>
            </a:r>
            <a:r>
              <a:rPr sz="1050" spc="-20" dirty="0">
                <a:solidFill>
                  <a:srgbClr val="0E0EAE"/>
                </a:solidFill>
                <a:latin typeface="Times New Roman" panose="02020603050405020304"/>
                <a:cs typeface="Times New Roman" panose="02020603050405020304"/>
              </a:rPr>
              <a:t>are partners with </a:t>
            </a:r>
            <a:r>
              <a:rPr sz="1050" spc="-25" dirty="0">
                <a:solidFill>
                  <a:srgbClr val="0E0EAE"/>
                </a:solidFill>
                <a:latin typeface="Times New Roman" panose="02020603050405020304"/>
                <a:cs typeface="Times New Roman" panose="02020603050405020304"/>
              </a:rPr>
              <a:t>Nong </a:t>
            </a:r>
            <a:r>
              <a:rPr sz="1050" spc="-30" dirty="0">
                <a:solidFill>
                  <a:srgbClr val="0E0EAE"/>
                </a:solidFill>
                <a:latin typeface="Times New Roman" panose="02020603050405020304"/>
                <a:cs typeface="Times New Roman" panose="02020603050405020304"/>
              </a:rPr>
              <a:t>Lam  </a:t>
            </a:r>
            <a:r>
              <a:rPr sz="1050" spc="-20" dirty="0">
                <a:solidFill>
                  <a:srgbClr val="0E0EAE"/>
                </a:solidFill>
                <a:latin typeface="Times New Roman" panose="02020603050405020304"/>
                <a:cs typeface="Times New Roman" panose="02020603050405020304"/>
              </a:rPr>
              <a:t>University or </a:t>
            </a:r>
            <a:r>
              <a:rPr sz="1050" spc="-25" dirty="0">
                <a:solidFill>
                  <a:srgbClr val="0E0EAE"/>
                </a:solidFill>
                <a:latin typeface="Times New Roman" panose="02020603050405020304"/>
                <a:cs typeface="Times New Roman" panose="02020603050405020304"/>
              </a:rPr>
              <a:t>Okayama </a:t>
            </a:r>
            <a:r>
              <a:rPr sz="1050" spc="-20" dirty="0">
                <a:solidFill>
                  <a:srgbClr val="0E0EAE"/>
                </a:solidFill>
                <a:latin typeface="Times New Roman" panose="02020603050405020304"/>
                <a:cs typeface="Times New Roman" panose="02020603050405020304"/>
              </a:rPr>
              <a:t>University. Successful candidates  are expected to have a </a:t>
            </a:r>
            <a:r>
              <a:rPr sz="1050" spc="-20">
                <a:solidFill>
                  <a:srgbClr val="0E0EAE"/>
                </a:solidFill>
                <a:latin typeface="Times New Roman" panose="02020603050405020304"/>
                <a:cs typeface="Times New Roman" panose="02020603050405020304"/>
              </a:rPr>
              <a:t>background </a:t>
            </a:r>
            <a:r>
              <a:rPr sz="1050" spc="-20" smtClean="0">
                <a:solidFill>
                  <a:srgbClr val="0E0EAE"/>
                </a:solidFill>
                <a:latin typeface="Times New Roman" panose="02020603050405020304"/>
                <a:cs typeface="Times New Roman" panose="02020603050405020304"/>
              </a:rPr>
              <a:t>in</a:t>
            </a:r>
            <a:r>
              <a:rPr lang="vi-VN" sz="1050" spc="-20" smtClean="0">
                <a:solidFill>
                  <a:srgbClr val="0E0EAE"/>
                </a:solidFill>
                <a:latin typeface="Times New Roman" panose="02020603050405020304"/>
                <a:cs typeface="Times New Roman" panose="02020603050405020304"/>
              </a:rPr>
              <a:t> animal science, veterinary science or biotechnology</a:t>
            </a:r>
            <a:r>
              <a:rPr sz="1050" spc="-20" smtClean="0">
                <a:solidFill>
                  <a:srgbClr val="0E0EAE"/>
                </a:solidFill>
                <a:latin typeface="Times New Roman" panose="02020603050405020304"/>
                <a:cs typeface="Times New Roman" panose="02020603050405020304"/>
              </a:rPr>
              <a:t>.</a:t>
            </a:r>
            <a:endParaRPr sz="1050">
              <a:latin typeface="Times New Roman" panose="02020603050405020304"/>
              <a:cs typeface="Times New Roman" panose="02020603050405020304"/>
            </a:endParaRPr>
          </a:p>
          <a:p>
            <a:pPr marL="12700">
              <a:lnSpc>
                <a:spcPct val="100000"/>
              </a:lnSpc>
              <a:spcBef>
                <a:spcPts val="340"/>
              </a:spcBef>
            </a:pPr>
            <a:r>
              <a:rPr sz="1050" b="1" spc="-40" dirty="0">
                <a:solidFill>
                  <a:srgbClr val="0E0EAE"/>
                </a:solidFill>
                <a:latin typeface="Times New Roman" panose="02020603050405020304"/>
                <a:cs typeface="Times New Roman" panose="02020603050405020304"/>
              </a:rPr>
              <a:t>HOW </a:t>
            </a:r>
            <a:r>
              <a:rPr sz="1050" b="1" spc="-35" dirty="0">
                <a:solidFill>
                  <a:srgbClr val="0E0EAE"/>
                </a:solidFill>
                <a:latin typeface="Times New Roman" panose="02020603050405020304"/>
                <a:cs typeface="Times New Roman" panose="02020603050405020304"/>
              </a:rPr>
              <a:t>TO</a:t>
            </a:r>
            <a:r>
              <a:rPr sz="1050" b="1" spc="-30" dirty="0">
                <a:solidFill>
                  <a:srgbClr val="0E0EAE"/>
                </a:solidFill>
                <a:latin typeface="Times New Roman" panose="02020603050405020304"/>
                <a:cs typeface="Times New Roman" panose="02020603050405020304"/>
              </a:rPr>
              <a:t> APPLY?</a:t>
            </a:r>
            <a:endParaRPr sz="1050">
              <a:latin typeface="Times New Roman" panose="02020603050405020304"/>
              <a:cs typeface="Times New Roman" panose="02020603050405020304"/>
            </a:endParaRPr>
          </a:p>
          <a:p>
            <a:pPr marL="12700" marR="6350" algn="just">
              <a:lnSpc>
                <a:spcPct val="127000"/>
              </a:lnSpc>
            </a:pPr>
            <a:r>
              <a:rPr sz="1050" b="1" i="1" spc="-20" dirty="0">
                <a:solidFill>
                  <a:srgbClr val="0E0EAE"/>
                </a:solidFill>
                <a:latin typeface="Times New Roman" panose="02020603050405020304"/>
                <a:cs typeface="Times New Roman" panose="02020603050405020304"/>
              </a:rPr>
              <a:t>Application </a:t>
            </a:r>
            <a:r>
              <a:rPr sz="1050" b="1" i="1" spc="-25" dirty="0">
                <a:solidFill>
                  <a:srgbClr val="0E0EAE"/>
                </a:solidFill>
                <a:latin typeface="Times New Roman" panose="02020603050405020304"/>
                <a:cs typeface="Times New Roman" panose="02020603050405020304"/>
              </a:rPr>
              <a:t>documents: </a:t>
            </a:r>
            <a:r>
              <a:rPr sz="1050" spc="-20" dirty="0">
                <a:solidFill>
                  <a:srgbClr val="0E0EAE"/>
                </a:solidFill>
                <a:latin typeface="Times New Roman" panose="02020603050405020304"/>
                <a:cs typeface="Times New Roman" panose="02020603050405020304"/>
              </a:rPr>
              <a:t>should be scanned </a:t>
            </a:r>
            <a:r>
              <a:rPr sz="1050" spc="-25" dirty="0">
                <a:solidFill>
                  <a:srgbClr val="0E0EAE"/>
                </a:solidFill>
                <a:latin typeface="Times New Roman" panose="02020603050405020304"/>
                <a:cs typeface="Times New Roman" panose="02020603050405020304"/>
              </a:rPr>
              <a:t>and </a:t>
            </a:r>
            <a:r>
              <a:rPr sz="1050" spc="-20" dirty="0">
                <a:solidFill>
                  <a:srgbClr val="0E0EAE"/>
                </a:solidFill>
                <a:latin typeface="Times New Roman" panose="02020603050405020304"/>
                <a:cs typeface="Times New Roman" panose="02020603050405020304"/>
              </a:rPr>
              <a:t>emailed to  the organizing secretary via email provided below, include:  </a:t>
            </a:r>
            <a:r>
              <a:rPr sz="1050" spc="-25" dirty="0">
                <a:solidFill>
                  <a:srgbClr val="0E0EAE"/>
                </a:solidFill>
                <a:latin typeface="Times New Roman" panose="02020603050405020304"/>
                <a:cs typeface="Times New Roman" panose="02020603050405020304"/>
              </a:rPr>
              <a:t>1 </a:t>
            </a:r>
            <a:r>
              <a:rPr sz="1050" spc="-15" dirty="0">
                <a:solidFill>
                  <a:srgbClr val="0E0EAE"/>
                </a:solidFill>
                <a:latin typeface="Times New Roman" panose="02020603050405020304"/>
                <a:cs typeface="Times New Roman" panose="02020603050405020304"/>
              </a:rPr>
              <a:t>- </a:t>
            </a:r>
            <a:r>
              <a:rPr sz="1050" spc="-20" dirty="0">
                <a:solidFill>
                  <a:srgbClr val="0E0EAE"/>
                </a:solidFill>
                <a:latin typeface="Times New Roman" panose="02020603050405020304"/>
                <a:cs typeface="Times New Roman" panose="02020603050405020304"/>
              </a:rPr>
              <a:t>Application</a:t>
            </a:r>
            <a:r>
              <a:rPr sz="1050" spc="20" dirty="0">
                <a:solidFill>
                  <a:srgbClr val="0E0EAE"/>
                </a:solidFill>
                <a:latin typeface="Times New Roman" panose="02020603050405020304"/>
                <a:cs typeface="Times New Roman" panose="02020603050405020304"/>
              </a:rPr>
              <a:t> </a:t>
            </a:r>
            <a:r>
              <a:rPr sz="1050" spc="-20" dirty="0">
                <a:solidFill>
                  <a:srgbClr val="0E0EAE"/>
                </a:solidFill>
                <a:latin typeface="Times New Roman" panose="02020603050405020304"/>
                <a:cs typeface="Times New Roman" panose="02020603050405020304"/>
              </a:rPr>
              <a:t>form;</a:t>
            </a:r>
            <a:endParaRPr sz="1050">
              <a:latin typeface="Times New Roman" panose="02020603050405020304"/>
              <a:cs typeface="Times New Roman" panose="02020603050405020304"/>
            </a:endParaRPr>
          </a:p>
          <a:p>
            <a:pPr marL="12700" marR="6985">
              <a:lnSpc>
                <a:spcPct val="127000"/>
              </a:lnSpc>
              <a:buAutoNum type="arabicPlain" startAt="2"/>
              <a:tabLst>
                <a:tab pos="108585" algn="l"/>
              </a:tabLst>
            </a:pPr>
            <a:r>
              <a:rPr sz="1050" spc="-15" dirty="0">
                <a:solidFill>
                  <a:srgbClr val="0E0EAE"/>
                </a:solidFill>
                <a:latin typeface="Times New Roman" panose="02020603050405020304"/>
                <a:cs typeface="Times New Roman" panose="02020603050405020304"/>
              </a:rPr>
              <a:t>- </a:t>
            </a:r>
            <a:r>
              <a:rPr sz="1050" spc="-25" dirty="0">
                <a:solidFill>
                  <a:srgbClr val="0E0EAE"/>
                </a:solidFill>
                <a:latin typeface="Times New Roman" panose="02020603050405020304"/>
                <a:cs typeface="Times New Roman" panose="02020603050405020304"/>
              </a:rPr>
              <a:t>Academic </a:t>
            </a:r>
            <a:r>
              <a:rPr sz="1050" spc="-20" dirty="0">
                <a:solidFill>
                  <a:srgbClr val="0E0EAE"/>
                </a:solidFill>
                <a:latin typeface="Times New Roman" panose="02020603050405020304"/>
                <a:cs typeface="Times New Roman" panose="02020603050405020304"/>
              </a:rPr>
              <a:t>transcript (for students) or </a:t>
            </a:r>
            <a:r>
              <a:rPr sz="1050" spc="-25" dirty="0">
                <a:solidFill>
                  <a:srgbClr val="0E0EAE"/>
                </a:solidFill>
                <a:latin typeface="Times New Roman" panose="02020603050405020304"/>
                <a:cs typeface="Times New Roman" panose="02020603050405020304"/>
              </a:rPr>
              <a:t>copy </a:t>
            </a:r>
            <a:r>
              <a:rPr sz="1050" spc="-20" dirty="0">
                <a:solidFill>
                  <a:srgbClr val="0E0EAE"/>
                </a:solidFill>
                <a:latin typeface="Times New Roman" panose="02020603050405020304"/>
                <a:cs typeface="Times New Roman" panose="02020603050405020304"/>
              </a:rPr>
              <a:t>of degree (for  </a:t>
            </a:r>
            <a:r>
              <a:rPr sz="1050" spc="-25" dirty="0">
                <a:solidFill>
                  <a:srgbClr val="0E0EAE"/>
                </a:solidFill>
                <a:latin typeface="Times New Roman" panose="02020603050405020304"/>
                <a:cs typeface="Times New Roman" panose="02020603050405020304"/>
              </a:rPr>
              <a:t>young</a:t>
            </a:r>
            <a:r>
              <a:rPr sz="1050" spc="-10" dirty="0">
                <a:solidFill>
                  <a:srgbClr val="0E0EAE"/>
                </a:solidFill>
                <a:latin typeface="Times New Roman" panose="02020603050405020304"/>
                <a:cs typeface="Times New Roman" panose="02020603050405020304"/>
              </a:rPr>
              <a:t> </a:t>
            </a:r>
            <a:r>
              <a:rPr sz="1050" spc="-20" dirty="0">
                <a:solidFill>
                  <a:srgbClr val="0E0EAE"/>
                </a:solidFill>
                <a:latin typeface="Times New Roman" panose="02020603050405020304"/>
                <a:cs typeface="Times New Roman" panose="02020603050405020304"/>
              </a:rPr>
              <a:t>lecturers)</a:t>
            </a:r>
            <a:endParaRPr sz="1050">
              <a:latin typeface="Times New Roman" panose="02020603050405020304"/>
              <a:cs typeface="Times New Roman" panose="02020603050405020304"/>
            </a:endParaRPr>
          </a:p>
          <a:p>
            <a:pPr marL="109220" indent="-96520">
              <a:lnSpc>
                <a:spcPct val="100000"/>
              </a:lnSpc>
              <a:spcBef>
                <a:spcPts val="340"/>
              </a:spcBef>
              <a:buAutoNum type="arabicPlain" startAt="2"/>
              <a:tabLst>
                <a:tab pos="109855" algn="l"/>
              </a:tabLst>
            </a:pPr>
            <a:r>
              <a:rPr sz="1050" spc="-15" dirty="0">
                <a:solidFill>
                  <a:srgbClr val="0E0EAE"/>
                </a:solidFill>
                <a:latin typeface="Times New Roman" panose="02020603050405020304"/>
                <a:cs typeface="Times New Roman" panose="02020603050405020304"/>
              </a:rPr>
              <a:t>- </a:t>
            </a:r>
            <a:r>
              <a:rPr sz="1050" spc="-20" dirty="0">
                <a:solidFill>
                  <a:srgbClr val="0E0EAE"/>
                </a:solidFill>
                <a:latin typeface="Times New Roman" panose="02020603050405020304"/>
                <a:cs typeface="Times New Roman" panose="02020603050405020304"/>
              </a:rPr>
              <a:t>English language</a:t>
            </a:r>
            <a:r>
              <a:rPr sz="1050" spc="15" dirty="0">
                <a:solidFill>
                  <a:srgbClr val="0E0EAE"/>
                </a:solidFill>
                <a:latin typeface="Times New Roman" panose="02020603050405020304"/>
                <a:cs typeface="Times New Roman" panose="02020603050405020304"/>
              </a:rPr>
              <a:t> </a:t>
            </a:r>
            <a:r>
              <a:rPr sz="1050" spc="-15" dirty="0">
                <a:solidFill>
                  <a:srgbClr val="0E0EAE"/>
                </a:solidFill>
                <a:latin typeface="Times New Roman" panose="02020603050405020304"/>
                <a:cs typeface="Times New Roman" panose="02020603050405020304"/>
              </a:rPr>
              <a:t>certificate.</a:t>
            </a:r>
            <a:endParaRPr sz="1050">
              <a:latin typeface="Times New Roman" panose="02020603050405020304"/>
              <a:cs typeface="Times New Roman" panose="02020603050405020304"/>
            </a:endParaRPr>
          </a:p>
          <a:p>
            <a:pPr marL="12700">
              <a:lnSpc>
                <a:spcPct val="100000"/>
              </a:lnSpc>
              <a:spcBef>
                <a:spcPts val="340"/>
              </a:spcBef>
            </a:pPr>
            <a:r>
              <a:rPr sz="1050" b="1" i="1" spc="-20" dirty="0">
                <a:solidFill>
                  <a:srgbClr val="0E0EAE"/>
                </a:solidFill>
                <a:latin typeface="Times New Roman" panose="02020603050405020304"/>
                <a:cs typeface="Times New Roman" panose="02020603050405020304"/>
              </a:rPr>
              <a:t>Deadline: </a:t>
            </a:r>
            <a:r>
              <a:rPr sz="1050" spc="-20" dirty="0">
                <a:solidFill>
                  <a:srgbClr val="0E0EAE"/>
                </a:solidFill>
                <a:latin typeface="Times New Roman" panose="02020603050405020304"/>
                <a:cs typeface="Times New Roman" panose="02020603050405020304"/>
              </a:rPr>
              <a:t>Application are </a:t>
            </a:r>
            <a:r>
              <a:rPr sz="1050" spc="-25" dirty="0">
                <a:solidFill>
                  <a:srgbClr val="0E0EAE"/>
                </a:solidFill>
                <a:latin typeface="Times New Roman" panose="02020603050405020304"/>
                <a:cs typeface="Times New Roman" panose="02020603050405020304"/>
              </a:rPr>
              <a:t>opened </a:t>
            </a:r>
            <a:r>
              <a:rPr sz="1050" spc="-15" dirty="0">
                <a:solidFill>
                  <a:srgbClr val="0E0EAE"/>
                </a:solidFill>
                <a:latin typeface="Times New Roman" panose="02020603050405020304"/>
                <a:cs typeface="Times New Roman" panose="02020603050405020304"/>
              </a:rPr>
              <a:t>untill </a:t>
            </a:r>
            <a:r>
              <a:rPr sz="1050" spc="-20" dirty="0">
                <a:solidFill>
                  <a:srgbClr val="0E0EAE"/>
                </a:solidFill>
                <a:latin typeface="Times New Roman" panose="02020603050405020304"/>
                <a:cs typeface="Times New Roman" panose="02020603050405020304"/>
              </a:rPr>
              <a:t>2</a:t>
            </a:r>
            <a:r>
              <a:rPr lang="en-US" sz="1050" spc="-20" dirty="0">
                <a:solidFill>
                  <a:srgbClr val="0E0EAE"/>
                </a:solidFill>
                <a:latin typeface="Times New Roman" panose="02020603050405020304"/>
                <a:cs typeface="Times New Roman" panose="02020603050405020304"/>
              </a:rPr>
              <a:t>0th Feb</a:t>
            </a:r>
            <a:r>
              <a:rPr sz="1050" spc="80" dirty="0">
                <a:solidFill>
                  <a:srgbClr val="0E0EAE"/>
                </a:solidFill>
                <a:latin typeface="Times New Roman" panose="02020603050405020304"/>
                <a:cs typeface="Times New Roman" panose="02020603050405020304"/>
              </a:rPr>
              <a:t> </a:t>
            </a:r>
            <a:r>
              <a:rPr sz="1050" spc="-25" dirty="0">
                <a:solidFill>
                  <a:srgbClr val="0E0EAE"/>
                </a:solidFill>
                <a:latin typeface="Times New Roman" panose="02020603050405020304"/>
                <a:cs typeface="Times New Roman" panose="02020603050405020304"/>
              </a:rPr>
              <a:t>2019</a:t>
            </a:r>
            <a:endParaRPr sz="1050">
              <a:latin typeface="Times New Roman" panose="02020603050405020304"/>
              <a:cs typeface="Times New Roman" panose="02020603050405020304"/>
            </a:endParaRPr>
          </a:p>
          <a:p>
            <a:pPr marL="12700">
              <a:lnSpc>
                <a:spcPct val="100000"/>
              </a:lnSpc>
              <a:spcBef>
                <a:spcPts val="340"/>
              </a:spcBef>
            </a:pPr>
            <a:r>
              <a:rPr sz="1050" b="1" i="1" spc="-30" dirty="0">
                <a:solidFill>
                  <a:srgbClr val="0E0EAE"/>
                </a:solidFill>
                <a:latin typeface="Times New Roman" panose="02020603050405020304"/>
                <a:cs typeface="Times New Roman" panose="02020603050405020304"/>
              </a:rPr>
              <a:t>No </a:t>
            </a:r>
            <a:r>
              <a:rPr sz="1050" b="1" i="1" spc="-20" dirty="0">
                <a:solidFill>
                  <a:srgbClr val="0E0EAE"/>
                </a:solidFill>
                <a:latin typeface="Times New Roman" panose="02020603050405020304"/>
                <a:cs typeface="Times New Roman" panose="02020603050405020304"/>
              </a:rPr>
              <a:t>registration</a:t>
            </a:r>
            <a:r>
              <a:rPr sz="1050" b="1" i="1" spc="15" dirty="0">
                <a:solidFill>
                  <a:srgbClr val="0E0EAE"/>
                </a:solidFill>
                <a:latin typeface="Times New Roman" panose="02020603050405020304"/>
                <a:cs typeface="Times New Roman" panose="02020603050405020304"/>
              </a:rPr>
              <a:t> </a:t>
            </a:r>
            <a:r>
              <a:rPr sz="1050" b="1" i="1" spc="-20" dirty="0">
                <a:solidFill>
                  <a:srgbClr val="0E0EAE"/>
                </a:solidFill>
                <a:latin typeface="Times New Roman" panose="02020603050405020304"/>
                <a:cs typeface="Times New Roman" panose="02020603050405020304"/>
              </a:rPr>
              <a:t>fee</a:t>
            </a:r>
            <a:endParaRPr sz="1050">
              <a:latin typeface="Times New Roman" panose="02020603050405020304"/>
              <a:cs typeface="Times New Roman" panose="02020603050405020304"/>
            </a:endParaRPr>
          </a:p>
          <a:p>
            <a:pPr marL="12700" marR="327660">
              <a:lnSpc>
                <a:spcPct val="127000"/>
              </a:lnSpc>
            </a:pPr>
            <a:r>
              <a:rPr sz="1050" spc="-20" dirty="0">
                <a:solidFill>
                  <a:srgbClr val="0E0EAE"/>
                </a:solidFill>
                <a:latin typeface="Times New Roman" panose="02020603050405020304"/>
                <a:cs typeface="Times New Roman" panose="02020603050405020304"/>
              </a:rPr>
              <a:t>For further information, please contact the organizing  committee </a:t>
            </a:r>
            <a:r>
              <a:rPr sz="1050" spc="-15" dirty="0">
                <a:solidFill>
                  <a:srgbClr val="0E0EAE"/>
                </a:solidFill>
                <a:latin typeface="Times New Roman" panose="02020603050405020304"/>
                <a:cs typeface="Times New Roman" panose="02020603050405020304"/>
              </a:rPr>
              <a:t>at: </a:t>
            </a:r>
            <a:r>
              <a:rPr sz="1050" dirty="0">
                <a:solidFill>
                  <a:srgbClr val="0E0EAE"/>
                </a:solidFill>
                <a:latin typeface="Times New Roman" panose="02020603050405020304"/>
                <a:cs typeface="Times New Roman" panose="02020603050405020304"/>
              </a:rPr>
              <a:t>+84 911 789 027 or  </a:t>
            </a:r>
            <a:r>
              <a:rPr sz="1050" i="1" spc="5" dirty="0">
                <a:solidFill>
                  <a:srgbClr val="0E0EAE"/>
                </a:solidFill>
                <a:latin typeface="Times New Roman" panose="02020603050405020304"/>
                <a:cs typeface="Times New Roman" panose="02020603050405020304"/>
                <a:hlinkClick r:id="rId8"/>
              </a:rPr>
              <a:t>mi.buithitra@hcmuaf.edu.vn</a:t>
            </a:r>
            <a:endParaRPr sz="1050">
              <a:latin typeface="Times New Roman" panose="02020603050405020304"/>
              <a:cs typeface="Times New Roman" panose="02020603050405020304"/>
            </a:endParaRPr>
          </a:p>
          <a:p>
            <a:pPr marL="12700">
              <a:lnSpc>
                <a:spcPct val="100000"/>
              </a:lnSpc>
              <a:spcBef>
                <a:spcPts val="340"/>
              </a:spcBef>
            </a:pPr>
            <a:r>
              <a:rPr sz="1050" b="1" spc="-20" dirty="0">
                <a:solidFill>
                  <a:srgbClr val="0E0EAE"/>
                </a:solidFill>
                <a:latin typeface="Times New Roman" panose="02020603050405020304"/>
                <a:cs typeface="Times New Roman" panose="02020603050405020304"/>
              </a:rPr>
              <a:t>Website:</a:t>
            </a:r>
            <a:endParaRPr sz="1050">
              <a:latin typeface="Times New Roman" panose="02020603050405020304"/>
              <a:cs typeface="Times New Roman" panose="02020603050405020304"/>
            </a:endParaRPr>
          </a:p>
        </p:txBody>
      </p:sp>
      <p:sp>
        <p:nvSpPr>
          <p:cNvPr id="69" name="object 69"/>
          <p:cNvSpPr/>
          <p:nvPr/>
        </p:nvSpPr>
        <p:spPr>
          <a:xfrm>
            <a:off x="7838313" y="6845848"/>
            <a:ext cx="1049870" cy="415631"/>
          </a:xfrm>
          <a:prstGeom prst="rect">
            <a:avLst/>
          </a:prstGeom>
          <a:blipFill>
            <a:blip r:embed="rId9" cstate="print"/>
            <a:stretch>
              <a:fillRect/>
            </a:stretch>
          </a:blipFill>
        </p:spPr>
        <p:txBody>
          <a:bodyPr wrap="square" lIns="0" tIns="0" rIns="0" bIns="0" rtlCol="0"/>
          <a:lstStyle/>
          <a:p/>
        </p:txBody>
      </p:sp>
      <p:sp>
        <p:nvSpPr>
          <p:cNvPr id="551" name="object 551"/>
          <p:cNvSpPr/>
          <p:nvPr/>
        </p:nvSpPr>
        <p:spPr>
          <a:xfrm>
            <a:off x="1209217" y="4131564"/>
            <a:ext cx="150995" cy="208445"/>
          </a:xfrm>
          <a:prstGeom prst="rect">
            <a:avLst/>
          </a:prstGeom>
          <a:blipFill>
            <a:blip r:embed="rId10" cstate="print"/>
            <a:stretch>
              <a:fillRect/>
            </a:stretch>
          </a:blipFill>
        </p:spPr>
        <p:txBody>
          <a:bodyPr wrap="square" lIns="0" tIns="0" rIns="0" bIns="0" rtlCol="0"/>
          <a:lstStyle/>
          <a:p/>
        </p:txBody>
      </p:sp>
      <p:sp>
        <p:nvSpPr>
          <p:cNvPr id="579" name="object 579"/>
          <p:cNvSpPr/>
          <p:nvPr/>
        </p:nvSpPr>
        <p:spPr>
          <a:xfrm>
            <a:off x="1205217" y="4160253"/>
            <a:ext cx="154254" cy="179743"/>
          </a:xfrm>
          <a:prstGeom prst="rect">
            <a:avLst/>
          </a:prstGeom>
          <a:blipFill>
            <a:blip r:embed="rId11" cstate="print"/>
            <a:stretch>
              <a:fillRect/>
            </a:stretch>
          </a:blipFill>
        </p:spPr>
        <p:txBody>
          <a:bodyPr wrap="square" lIns="0" tIns="0" rIns="0" bIns="0" rtlCol="0"/>
          <a:lstStyle/>
          <a:p/>
        </p:txBody>
      </p:sp>
      <p:pic>
        <p:nvPicPr>
          <p:cNvPr id="597" name="Picture 59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15602" y="6430314"/>
            <a:ext cx="1009198" cy="1009198"/>
          </a:xfrm>
          <a:prstGeom prst="rect">
            <a:avLst/>
          </a:prstGeom>
        </p:spPr>
      </p:pic>
      <p:sp>
        <p:nvSpPr>
          <p:cNvPr id="598" name="Rectangle 597"/>
          <p:cNvSpPr/>
          <p:nvPr/>
        </p:nvSpPr>
        <p:spPr>
          <a:xfrm>
            <a:off x="93134" y="44266"/>
            <a:ext cx="4936065" cy="412934"/>
          </a:xfrm>
          <a:prstGeom prst="rect">
            <a:avLst/>
          </a:prstGeom>
        </p:spPr>
        <p:txBody>
          <a:bodyPr wrap="square">
            <a:spAutoFit/>
          </a:bodyPr>
          <a:lstStyle/>
          <a:p>
            <a:pPr marL="12700" marR="5080" lvl="0">
              <a:lnSpc>
                <a:spcPct val="125000"/>
              </a:lnSpc>
              <a:spcBef>
                <a:spcPts val="100"/>
              </a:spcBef>
            </a:pPr>
            <a:r>
              <a:rPr lang="vi-VN" sz="800" b="1" spc="-5">
                <a:solidFill>
                  <a:srgbClr val="3004BB"/>
                </a:solidFill>
                <a:latin typeface="Times New Roman" panose="02020603050405020304"/>
                <a:cs typeface="Times New Roman" panose="02020603050405020304"/>
              </a:rPr>
              <a:t>NONG </a:t>
            </a:r>
            <a:r>
              <a:rPr lang="vi-VN" sz="800" b="1">
                <a:solidFill>
                  <a:srgbClr val="3004BB"/>
                </a:solidFill>
                <a:latin typeface="Times New Roman" panose="02020603050405020304"/>
                <a:cs typeface="Times New Roman" panose="02020603050405020304"/>
              </a:rPr>
              <a:t>LAM </a:t>
            </a:r>
            <a:r>
              <a:rPr lang="vi-VN" sz="800" b="1" spc="-5">
                <a:solidFill>
                  <a:srgbClr val="3004BB"/>
                </a:solidFill>
                <a:latin typeface="Times New Roman" panose="02020603050405020304"/>
                <a:cs typeface="Times New Roman" panose="02020603050405020304"/>
              </a:rPr>
              <a:t>UNIVERSITY </a:t>
            </a:r>
            <a:r>
              <a:rPr lang="vi-VN" sz="800" b="1">
                <a:solidFill>
                  <a:srgbClr val="3004BB"/>
                </a:solidFill>
                <a:latin typeface="Times New Roman" panose="02020603050405020304"/>
                <a:cs typeface="Times New Roman" panose="02020603050405020304"/>
              </a:rPr>
              <a:t>- HO </a:t>
            </a:r>
            <a:r>
              <a:rPr lang="vi-VN" sz="800" b="1" spc="-5">
                <a:solidFill>
                  <a:srgbClr val="3004BB"/>
                </a:solidFill>
                <a:latin typeface="Times New Roman" panose="02020603050405020304"/>
                <a:cs typeface="Times New Roman" panose="02020603050405020304"/>
              </a:rPr>
              <a:t>CHI </a:t>
            </a:r>
            <a:r>
              <a:rPr lang="vi-VN" sz="800" b="1">
                <a:solidFill>
                  <a:srgbClr val="3004BB"/>
                </a:solidFill>
                <a:latin typeface="Times New Roman" panose="02020603050405020304"/>
                <a:cs typeface="Times New Roman" panose="02020603050405020304"/>
              </a:rPr>
              <a:t>MINH</a:t>
            </a:r>
            <a:r>
              <a:rPr lang="vi-VN" sz="800" b="1" spc="10">
                <a:solidFill>
                  <a:srgbClr val="3004BB"/>
                </a:solidFill>
                <a:latin typeface="Times New Roman" panose="02020603050405020304"/>
                <a:cs typeface="Times New Roman" panose="02020603050405020304"/>
              </a:rPr>
              <a:t> </a:t>
            </a:r>
            <a:r>
              <a:rPr lang="vi-VN" sz="800" b="1" spc="-5">
                <a:solidFill>
                  <a:srgbClr val="3004BB"/>
                </a:solidFill>
                <a:latin typeface="Times New Roman" panose="02020603050405020304"/>
                <a:cs typeface="Times New Roman" panose="02020603050405020304"/>
              </a:rPr>
              <a:t>CITY</a:t>
            </a:r>
            <a:endParaRPr lang="vi-VN" sz="800">
              <a:solidFill>
                <a:prstClr val="black"/>
              </a:solidFill>
              <a:latin typeface="Times New Roman" panose="02020603050405020304"/>
              <a:cs typeface="Times New Roman" panose="02020603050405020304"/>
            </a:endParaRPr>
          </a:p>
          <a:p>
            <a:pPr marL="12700" marR="5080" lvl="0">
              <a:lnSpc>
                <a:spcPct val="125000"/>
              </a:lnSpc>
              <a:spcBef>
                <a:spcPts val="100"/>
              </a:spcBef>
            </a:pPr>
            <a:r>
              <a:rPr lang="vi-VN" sz="800" b="1">
                <a:solidFill>
                  <a:srgbClr val="3004BB"/>
                </a:solidFill>
                <a:latin typeface="Times New Roman" panose="02020603050405020304"/>
                <a:cs typeface="Times New Roman" panose="02020603050405020304"/>
              </a:rPr>
              <a:t>FACULTY OF </a:t>
            </a:r>
            <a:r>
              <a:rPr lang="vi-VN" sz="800" b="1" spc="-5">
                <a:solidFill>
                  <a:srgbClr val="3004BB"/>
                </a:solidFill>
                <a:latin typeface="Times New Roman" panose="02020603050405020304"/>
                <a:cs typeface="Times New Roman" panose="02020603050405020304"/>
              </a:rPr>
              <a:t>ANIMAL SCIENCE AND VETERINARY </a:t>
            </a:r>
            <a:r>
              <a:rPr lang="vi-VN" sz="800" b="1">
                <a:solidFill>
                  <a:srgbClr val="3004BB"/>
                </a:solidFill>
                <a:latin typeface="Times New Roman" panose="02020603050405020304"/>
                <a:cs typeface="Times New Roman" panose="02020603050405020304"/>
              </a:rPr>
              <a:t>MEDICINE </a:t>
            </a:r>
            <a:endParaRPr lang="vi-VN"/>
          </a:p>
        </p:txBody>
      </p:sp>
      <p:sp>
        <p:nvSpPr>
          <p:cNvPr id="599" name="TextBox 598"/>
          <p:cNvSpPr txBox="1"/>
          <p:nvPr/>
        </p:nvSpPr>
        <p:spPr>
          <a:xfrm>
            <a:off x="148164" y="489305"/>
            <a:ext cx="3024297" cy="2185214"/>
          </a:xfrm>
          <a:prstGeom prst="rect">
            <a:avLst/>
          </a:prstGeom>
          <a:noFill/>
        </p:spPr>
        <p:txBody>
          <a:bodyPr wrap="square" rtlCol="0">
            <a:spAutoFit/>
          </a:bodyPr>
          <a:lstStyle/>
          <a:p>
            <a:pPr indent="182880" algn="just">
              <a:spcBef>
                <a:spcPts val="80"/>
              </a:spcBef>
            </a:pPr>
            <a:r>
              <a:rPr lang="vi-VN" sz="800" spc="-25" smtClean="0">
                <a:solidFill>
                  <a:srgbClr val="0F233D"/>
                </a:solidFill>
                <a:latin typeface="Times New Roman" panose="02020603050405020304"/>
                <a:cs typeface="Times New Roman" panose="02020603050405020304"/>
              </a:rPr>
              <a:t>In 1955, the BLAO National College of Agriculture was established at Bao Loc, Lam Dong province which set up the milestones for developing present Nong Lam University (NLU). Throughout its 64 years’ history, NLU has been playing an important role in education, extension, dissemination of scientific technologies in Vietnam with its pursuit of academic excellence and commitment to country innovation and creativity. </a:t>
            </a:r>
            <a:r>
              <a:rPr lang="vi-VN" sz="800" spc="-15" smtClean="0">
                <a:solidFill>
                  <a:srgbClr val="0F233D"/>
                </a:solidFill>
                <a:latin typeface="Times New Roman" panose="02020603050405020304"/>
                <a:cs typeface="Times New Roman" panose="02020603050405020304"/>
              </a:rPr>
              <a:t>Its</a:t>
            </a:r>
            <a:r>
              <a:rPr lang="vi-VN" sz="800" spc="-45" smtClean="0">
                <a:solidFill>
                  <a:srgbClr val="0F233D"/>
                </a:solidFill>
                <a:latin typeface="Times New Roman" panose="02020603050405020304"/>
                <a:cs typeface="Times New Roman" panose="02020603050405020304"/>
              </a:rPr>
              <a:t> </a:t>
            </a:r>
            <a:r>
              <a:rPr lang="vi-VN" sz="800" spc="-15" smtClean="0">
                <a:solidFill>
                  <a:srgbClr val="0F233D"/>
                </a:solidFill>
                <a:latin typeface="Times New Roman" panose="02020603050405020304"/>
                <a:cs typeface="Times New Roman" panose="02020603050405020304"/>
              </a:rPr>
              <a:t>vision  is to </a:t>
            </a:r>
            <a:r>
              <a:rPr lang="vi-VN" sz="800" spc="-20" smtClean="0">
                <a:solidFill>
                  <a:srgbClr val="0F233D"/>
                </a:solidFill>
                <a:latin typeface="Times New Roman" panose="02020603050405020304"/>
                <a:cs typeface="Times New Roman" panose="02020603050405020304"/>
              </a:rPr>
              <a:t>become an Asian </a:t>
            </a:r>
            <a:r>
              <a:rPr lang="vi-VN" sz="800" spc="-15" smtClean="0">
                <a:solidFill>
                  <a:srgbClr val="0F233D"/>
                </a:solidFill>
                <a:latin typeface="Times New Roman" panose="02020603050405020304"/>
                <a:cs typeface="Times New Roman" panose="02020603050405020304"/>
              </a:rPr>
              <a:t>leading multi-disciplinary research university with international </a:t>
            </a:r>
            <a:r>
              <a:rPr lang="vi-VN" sz="800" spc="-20" smtClean="0">
                <a:solidFill>
                  <a:srgbClr val="0F233D"/>
                </a:solidFill>
                <a:latin typeface="Times New Roman" panose="02020603050405020304"/>
                <a:cs typeface="Times New Roman" panose="02020603050405020304"/>
              </a:rPr>
              <a:t>standards.</a:t>
            </a:r>
            <a:endParaRPr lang="vi-VN" sz="800" smtClean="0">
              <a:latin typeface="Times New Roman" panose="02020603050405020304"/>
              <a:cs typeface="Times New Roman" panose="02020603050405020304"/>
            </a:endParaRPr>
          </a:p>
          <a:p>
            <a:pPr marR="5080" indent="182880" algn="just"/>
            <a:r>
              <a:rPr lang="vi-VN" sz="800" spc="-20" smtClean="0">
                <a:solidFill>
                  <a:srgbClr val="0B0B0B"/>
                </a:solidFill>
                <a:latin typeface="Times New Roman" panose="02020603050405020304"/>
                <a:cs typeface="Times New Roman" panose="02020603050405020304"/>
              </a:rPr>
              <a:t> Faculty </a:t>
            </a:r>
            <a:r>
              <a:rPr lang="vi-VN" sz="800" spc="-15" smtClean="0">
                <a:solidFill>
                  <a:srgbClr val="0B0B0B"/>
                </a:solidFill>
                <a:latin typeface="Times New Roman" panose="02020603050405020304"/>
                <a:cs typeface="Times New Roman" panose="02020603050405020304"/>
              </a:rPr>
              <a:t>of </a:t>
            </a:r>
            <a:r>
              <a:rPr lang="vi-VN" sz="800" spc="-25" smtClean="0">
                <a:solidFill>
                  <a:srgbClr val="0B0B0B"/>
                </a:solidFill>
                <a:latin typeface="Times New Roman" panose="02020603050405020304"/>
                <a:cs typeface="Times New Roman" panose="02020603050405020304"/>
              </a:rPr>
              <a:t>Animal </a:t>
            </a:r>
            <a:r>
              <a:rPr lang="vi-VN" sz="800" spc="-20" smtClean="0">
                <a:solidFill>
                  <a:srgbClr val="0B0B0B"/>
                </a:solidFill>
                <a:latin typeface="Times New Roman" panose="02020603050405020304"/>
                <a:cs typeface="Times New Roman" panose="02020603050405020304"/>
              </a:rPr>
              <a:t>Science and Veterinary </a:t>
            </a:r>
            <a:r>
              <a:rPr lang="vi-VN" sz="800" spc="-25" smtClean="0">
                <a:solidFill>
                  <a:srgbClr val="0B0B0B"/>
                </a:solidFill>
                <a:latin typeface="Times New Roman" panose="02020603050405020304"/>
                <a:cs typeface="Times New Roman" panose="02020603050405020304"/>
              </a:rPr>
              <a:t>Medicine was </a:t>
            </a:r>
            <a:r>
              <a:rPr lang="vi-VN" sz="800" spc="-15" smtClean="0">
                <a:solidFill>
                  <a:srgbClr val="0B0B0B"/>
                </a:solidFill>
                <a:latin typeface="Times New Roman" panose="02020603050405020304"/>
                <a:cs typeface="Times New Roman" panose="02020603050405020304"/>
              </a:rPr>
              <a:t>established  in</a:t>
            </a:r>
            <a:r>
              <a:rPr lang="vi-VN" sz="800" spc="-35" smtClean="0">
                <a:solidFill>
                  <a:srgbClr val="0B0B0B"/>
                </a:solidFill>
                <a:latin typeface="Times New Roman" panose="02020603050405020304"/>
                <a:cs typeface="Times New Roman" panose="02020603050405020304"/>
              </a:rPr>
              <a:t> </a:t>
            </a:r>
            <a:r>
              <a:rPr lang="vi-VN" sz="800" spc="-20" smtClean="0">
                <a:solidFill>
                  <a:srgbClr val="0B0B0B"/>
                </a:solidFill>
                <a:latin typeface="Times New Roman" panose="02020603050405020304"/>
                <a:cs typeface="Times New Roman" panose="02020603050405020304"/>
              </a:rPr>
              <a:t>1955.</a:t>
            </a:r>
            <a:r>
              <a:rPr lang="vi-VN" sz="800" spc="-35" smtClean="0">
                <a:solidFill>
                  <a:srgbClr val="0B0B0B"/>
                </a:solidFill>
                <a:latin typeface="Times New Roman" panose="02020603050405020304"/>
                <a:cs typeface="Times New Roman" panose="02020603050405020304"/>
              </a:rPr>
              <a:t> </a:t>
            </a:r>
            <a:r>
              <a:rPr lang="vi-VN" sz="800" spc="-20" smtClean="0">
                <a:solidFill>
                  <a:srgbClr val="0B0B0B"/>
                </a:solidFill>
                <a:latin typeface="Times New Roman" panose="02020603050405020304"/>
                <a:cs typeface="Times New Roman" panose="02020603050405020304"/>
              </a:rPr>
              <a:t>Through 64 years of operation, the Faculty has trained thousands of veterinarians and B.S in animal science and in both regular and work-study systems, as well as many masters and Ph. Ds, who currently working in institutes, universities, state agencies, enterprises, manufacturing companies, farms throughout the country. Since 2010, the Faculty has been in collaboration with the School of Veterinary Medicine, University of Queensland, Australia to train the veterinary students under the advanced program. </a:t>
            </a:r>
            <a:endParaRPr lang="vi-VN" sz="800"/>
          </a:p>
        </p:txBody>
      </p:sp>
      <p:pic>
        <p:nvPicPr>
          <p:cNvPr id="601" name="Picture 600" descr="Screen Clippi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4742" y="2743199"/>
            <a:ext cx="2805190" cy="1638606"/>
          </a:xfrm>
          <a:prstGeom prst="rect">
            <a:avLst/>
          </a:prstGeom>
        </p:spPr>
      </p:pic>
      <p:sp>
        <p:nvSpPr>
          <p:cNvPr id="602" name="TextBox 601"/>
          <p:cNvSpPr txBox="1"/>
          <p:nvPr/>
        </p:nvSpPr>
        <p:spPr>
          <a:xfrm>
            <a:off x="6907347" y="5080337"/>
            <a:ext cx="2922453" cy="1014730"/>
          </a:xfrm>
          <a:prstGeom prst="rect">
            <a:avLst/>
          </a:prstGeom>
          <a:solidFill>
            <a:srgbClr val="002060"/>
          </a:solidFill>
        </p:spPr>
        <p:txBody>
          <a:bodyPr wrap="square" rtlCol="0">
            <a:spAutoFit/>
          </a:bodyPr>
          <a:lstStyle/>
          <a:p>
            <a:r>
              <a:rPr lang="vi-VN" sz="2000" b="1" smtClean="0">
                <a:solidFill>
                  <a:srgbClr val="FF0000"/>
                </a:solidFill>
              </a:rPr>
              <a:t>The 6th International </a:t>
            </a:r>
            <a:endParaRPr lang="vi-VN" sz="2000" b="1" smtClean="0">
              <a:solidFill>
                <a:srgbClr val="FF0000"/>
              </a:solidFill>
            </a:endParaRPr>
          </a:p>
          <a:p>
            <a:r>
              <a:rPr lang="vi-VN" sz="2000" b="1" smtClean="0">
                <a:solidFill>
                  <a:srgbClr val="FF0000"/>
                </a:solidFill>
              </a:rPr>
              <a:t>S</a:t>
            </a:r>
            <a:r>
              <a:rPr lang="en-US" altLang="vi-VN" sz="2000" b="1" smtClean="0">
                <a:solidFill>
                  <a:srgbClr val="FF0000"/>
                </a:solidFill>
              </a:rPr>
              <a:t>ummer</a:t>
            </a:r>
            <a:r>
              <a:rPr lang="vi-VN" sz="2000" b="1" smtClean="0">
                <a:solidFill>
                  <a:srgbClr val="FF0000"/>
                </a:solidFill>
              </a:rPr>
              <a:t> Course</a:t>
            </a:r>
            <a:endParaRPr lang="vi-VN" sz="2000" b="1" smtClean="0">
              <a:solidFill>
                <a:srgbClr val="FF0000"/>
              </a:solidFill>
            </a:endParaRPr>
          </a:p>
          <a:p>
            <a:r>
              <a:rPr lang="vi-VN" sz="2000" b="1" smtClean="0">
                <a:solidFill>
                  <a:srgbClr val="FF0000"/>
                </a:solidFill>
              </a:rPr>
              <a:t>11 – 19 March 2019</a:t>
            </a:r>
            <a:endParaRPr lang="vi-VN" sz="2000" b="1">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3873</Words>
  <Application>WPS Presentation</Application>
  <PresentationFormat>Custom</PresentationFormat>
  <Paragraphs>38</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Georgia</vt:lpstr>
      <vt:lpstr>Times New Roman</vt:lpstr>
      <vt:lpstr>Calibri</vt:lpstr>
      <vt:lpstr>Microsoft YaHei</vt:lpstr>
      <vt:lpstr>Arial Unicode MS</vt:lpstr>
      <vt:lpstr>Office Theme</vt:lpstr>
      <vt:lpstr>Summer Course  «Bio-tech Applications in Animal Science and Sustainable Livestock»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Brochure-3-2019</dc:title>
  <dc:creator>Hoai Nguyen</dc:creator>
  <cp:lastModifiedBy>USER</cp:lastModifiedBy>
  <cp:revision>19</cp:revision>
  <dcterms:created xsi:type="dcterms:W3CDTF">2019-01-24T02:57:00Z</dcterms:created>
  <dcterms:modified xsi:type="dcterms:W3CDTF">2019-01-31T06:27:04Z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2018-12-15T00:00:00Z</vt:filetime>
  </property>
  <property fmtid="{D5CDD505-2E9C-101B-9397-08002B2CF9AE}" pid="3" name="Creator">
    <vt:lpwstr>Adobe Illustrator CS6 (Windows)</vt:lpwstr>
  </property>
  <property fmtid="{D5CDD505-2E9C-101B-9397-08002B2CF9AE}" pid="4" name="LastSaved">
    <vt:filetime>2019-01-24T00:00:00Z</vt:filetime>
  </property>
  <property fmtid="{D5CDD505-2E9C-101B-9397-08002B2CF9AE}" pid="5" name="KSOProductBuildVer">
    <vt:lpwstr>1033-10.2.0.7635</vt:lpwstr>
  </property>
</Properties>
</file>